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0" r:id="rId4"/>
    <p:sldId id="257" r:id="rId6"/>
    <p:sldId id="261" r:id="rId7"/>
    <p:sldId id="265" r:id="rId8"/>
    <p:sldId id="263" r:id="rId9"/>
    <p:sldId id="266" r:id="rId10"/>
    <p:sldId id="267" r:id="rId11"/>
    <p:sldId id="269" r:id="rId12"/>
    <p:sldId id="268" r:id="rId13"/>
  </p:sldIdLst>
  <p:sldSz cx="24384000" cy="13716000"/>
  <p:notesSz cx="6858000" cy="9144000"/>
  <p:custDataLst>
    <p:tags r:id="rId17"/>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1pPr>
    <a:lvl2pPr marL="0" marR="0" indent="457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2pPr>
    <a:lvl3pPr marL="0" marR="0" indent="914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3pPr>
    <a:lvl4pPr marL="0" marR="0" indent="1371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4pPr>
    <a:lvl5pPr marL="0" marR="0" indent="18288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5pPr>
    <a:lvl6pPr marL="0" marR="0" indent="22860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6pPr>
    <a:lvl7pPr marL="0" marR="0" indent="2743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7pPr>
    <a:lvl8pPr marL="0" marR="0" indent="3200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8pPr>
    <a:lvl9pPr marL="0" marR="0" indent="3657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7A27E"/>
    <a:srgbClr val="92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4.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400">
              <a:lnSpc>
                <a:spcPct val="90000"/>
              </a:lnSpc>
              <a:defRPr sz="11600" spc="-348">
                <a:latin typeface="+mn-lt"/>
                <a:ea typeface="+mn-ea"/>
                <a:cs typeface="+mn-cs"/>
                <a:sym typeface="Baghdad Regular"/>
              </a:defRPr>
            </a:lvl1pPr>
          </a:lstStyle>
          <a:p>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80">
              <a:spcBef>
                <a:spcPts val="0"/>
              </a:spcBef>
              <a:buClrTx/>
              <a:buSzTx/>
              <a:buNone/>
              <a:defRPr sz="3360">
                <a:latin typeface="Avenir Next Medium"/>
                <a:ea typeface="Avenir Next Medium"/>
                <a:cs typeface="Avenir Next Medium"/>
                <a:sym typeface="Avenir Next Medium"/>
              </a:defRPr>
            </a:lvl1pPr>
          </a:lstStyle>
          <a:p>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p>
          <a:p>
            <a:pPr lvl="2"/>
          </a:p>
          <a:p>
            <a:pPr lvl="3"/>
          </a:p>
          <a:p>
            <a:pPr lvl="4"/>
          </a:p>
        </p:txBody>
      </p:sp>
      <p:sp>
        <p:nvSpPr>
          <p:cNvPr id="9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1pPr>
            <a:lvl2pPr marL="0" indent="4572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2pPr>
            <a:lvl3pPr marL="0" indent="9144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3pPr>
            <a:lvl4pPr marL="0" indent="13716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4pPr>
            <a:lvl5pPr marL="0" indent="18288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5pPr>
          </a:lstStyle>
          <a:p>
            <a:r>
              <a:t>100%</a:t>
            </a:r>
          </a:p>
          <a:p>
            <a:pPr lvl="1"/>
          </a:p>
          <a:p>
            <a:pPr lvl="2"/>
          </a:p>
          <a:p>
            <a:pPr lvl="3"/>
          </a:p>
          <a:p>
            <a:pPr lvl="4"/>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5pPr>
          </a:lstStyle>
          <a:p>
            <a:r>
              <a:t>“著名引文”</a:t>
            </a:r>
          </a:p>
          <a:p>
            <a:pPr lvl="1"/>
          </a:p>
          <a:p>
            <a:pPr lvl="2"/>
          </a:p>
          <a:p>
            <a:pPr lvl="3"/>
          </a:p>
          <a:p>
            <a:pPr lvl="4"/>
          </a:p>
        </p:txBody>
      </p:sp>
      <p:sp>
        <p:nvSpPr>
          <p:cNvPr id="1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p:txBody>
      </p:sp>
      <p:sp>
        <p:nvSpPr>
          <p:cNvPr id="12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80">
              <a:spcBef>
                <a:spcPts val="0"/>
              </a:spcBef>
              <a:buClrTx/>
              <a:buSzTx/>
              <a:buNone/>
              <a:defRPr sz="3360">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p:txBody>
      </p:sp>
      <p:sp>
        <p:nvSpPr>
          <p:cNvPr id="61" name="幻灯片标题"/>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r>
              <a:t>幻灯片项目符号文本</a:t>
            </a:r>
          </a:p>
          <a:p>
            <a:pPr lvl="1"/>
          </a:p>
          <a:p>
            <a:pPr lvl="2"/>
          </a:p>
          <a:p>
            <a:pPr lvl="3"/>
          </a:p>
          <a:p>
            <a:pPr lvl="4"/>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p>
          <a:p>
            <a:pPr lvl="2"/>
          </a:p>
          <a:p>
            <a:pPr lvl="3"/>
          </a:p>
          <a:p>
            <a:pPr lvl="4"/>
          </a:p>
        </p:txBody>
      </p:sp>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p:spPr>
        <p:txBody>
          <a:bodyPr lIns="50800" tIns="50800" rIns="50800" bIns="50800" anchor="b">
            <a:normAutofit/>
          </a:bodyPr>
          <a:lstStyle/>
          <a:p>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000000"/>
                </a:solidFill>
                <a:latin typeface="Avenir Next Regular"/>
                <a:ea typeface="Avenir Next Regular"/>
                <a:cs typeface="Avenir Next Regular"/>
                <a:sym typeface="Avenir Next Regular"/>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pic>
        <p:nvPicPr>
          <p:cNvPr id="155" name="dreamstime_xxl_123536898.jpg" descr="dreamstime_xxl_123536898.jpg"/>
          <p:cNvPicPr>
            <a:picLocks noChangeAspect="1"/>
          </p:cNvPicPr>
          <p:nvPr>
            <p:custDataLst>
              <p:tags r:id="rId1"/>
            </p:custDataLst>
          </p:nvPr>
        </p:nvPicPr>
        <p:blipFill>
          <a:blip r:embed="rId2"/>
          <a:stretch>
            <a:fillRect/>
          </a:stretch>
        </p:blipFill>
        <p:spPr>
          <a:xfrm>
            <a:off x="14188440" y="2753360"/>
            <a:ext cx="10195560" cy="10915650"/>
          </a:xfrm>
          <a:prstGeom prst="rect">
            <a:avLst/>
          </a:prstGeom>
          <a:ln w="12700">
            <a:miter lim="400000"/>
            <a:headEnd/>
            <a:tailEnd/>
          </a:ln>
        </p:spPr>
      </p:pic>
      <p:sp>
        <p:nvSpPr>
          <p:cNvPr id="151" name="THE LOVE OF THE CRANE"/>
          <p:cNvSpPr txBox="1"/>
          <p:nvPr>
            <p:ph type="ctrTitle"/>
          </p:nvPr>
        </p:nvSpPr>
        <p:spPr>
          <a:xfrm>
            <a:off x="1270000" y="3545205"/>
            <a:ext cx="21844000" cy="3879454"/>
          </a:xfrm>
          <a:prstGeom prst="rect">
            <a:avLst/>
          </a:prstGeom>
        </p:spPr>
        <p:txBody>
          <a:bodyPr/>
          <a:lstStyle/>
          <a:p>
            <a:r>
              <a:t>THE LOVE OF THE CRANE</a:t>
            </a:r>
          </a:p>
        </p:txBody>
      </p:sp>
      <p:sp>
        <p:nvSpPr>
          <p:cNvPr id="152" name="By Peinan Wang"/>
          <p:cNvSpPr txBox="1"/>
          <p:nvPr>
            <p:ph type="body" idx="21"/>
          </p:nvPr>
        </p:nvSpPr>
        <p:spPr>
          <a:xfrm>
            <a:off x="1270000" y="12186464"/>
            <a:ext cx="21844000" cy="694056"/>
          </a:xfrm>
          <a:prstGeom prst="rect">
            <a:avLst/>
          </a:prstGeom>
        </p:spPr>
        <p:txBody>
          <a:bodyPr>
            <a:normAutofit fontScale="90000"/>
          </a:bodyPr>
          <a:lstStyle>
            <a:lvl1pPr defTabSz="808990">
              <a:defRPr sz="3430"/>
            </a:lvl1pPr>
          </a:lstStyle>
          <a:p>
            <a:r>
              <a:t>By Peinan Wang</a:t>
            </a:r>
          </a:p>
        </p:txBody>
      </p:sp>
      <p:sp>
        <p:nvSpPr>
          <p:cNvPr id="153" name="An adaptation from a real story"/>
          <p:cNvSpPr txBox="1"/>
          <p:nvPr>
            <p:ph type="subTitle" sz="quarter" idx="1"/>
          </p:nvPr>
        </p:nvSpPr>
        <p:spPr>
          <a:xfrm>
            <a:off x="1270000" y="7198271"/>
            <a:ext cx="21844001" cy="2512352"/>
          </a:xfrm>
          <a:prstGeom prst="rect">
            <a:avLst/>
          </a:prstGeom>
        </p:spPr>
        <p:txBody>
          <a:bodyPr/>
          <a:lstStyle>
            <a:lvl1pPr>
              <a:defRPr sz="4800">
                <a:latin typeface="Arial Hebrew"/>
                <a:ea typeface="Arial Hebrew"/>
                <a:cs typeface="Arial Hebrew"/>
                <a:sym typeface="Arial Hebrew"/>
              </a:defRPr>
            </a:lvl1pPr>
          </a:lstStyle>
          <a:p>
            <a:r>
              <a:rPr sz="3200"/>
              <a:t>An adaptation</a:t>
            </a:r>
            <a:r>
              <a:rPr lang="en-US" sz="3200"/>
              <a:t> game</a:t>
            </a:r>
            <a:r>
              <a:rPr sz="3200"/>
              <a:t> from a real story</a:t>
            </a:r>
            <a:endParaRPr sz="3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7" name="Text Box 6"/>
          <p:cNvSpPr txBox="1"/>
          <p:nvPr/>
        </p:nvSpPr>
        <p:spPr>
          <a:xfrm>
            <a:off x="527050" y="1858010"/>
            <a:ext cx="13694410" cy="17018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32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timeline of the game is four seasons with one year. Each season is separated into three days. Everyday the player can do all the actions they want and the time of one day is 12 minuets maximum. Player can click the next day button to skip the day. In the end of the spring of next year, the player need to do the final action, which is artificial insemination and let the crane lay the egg.</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9" name="Picture Placeholder 118"/>
          <p:cNvPicPr/>
          <p:nvPr>
            <p:ph type="pic" idx="21"/>
          </p:nvPr>
        </p:nvPicPr>
        <p:blipFill>
          <a:blip r:embed="rId1"/>
          <a:stretch>
            <a:fillRect/>
          </a:stretch>
        </p:blipFill>
        <p:spPr>
          <a:xfrm>
            <a:off x="15528925" y="507365"/>
            <a:ext cx="8561070" cy="5061585"/>
          </a:xfrm>
          <a:prstGeom prst="rect">
            <a:avLst/>
          </a:prstGeom>
          <a:noFill/>
          <a:ln w="9525">
            <a:noFill/>
          </a:ln>
        </p:spPr>
      </p:pic>
      <p:sp>
        <p:nvSpPr>
          <p:cNvPr id="9" name="Circular Arrow 8"/>
          <p:cNvSpPr/>
          <p:nvPr/>
        </p:nvSpPr>
        <p:spPr>
          <a:xfrm rot="18900000">
            <a:off x="19368770" y="2476420"/>
            <a:ext cx="821690" cy="92598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sp>
        <p:nvSpPr>
          <p:cNvPr id="11" name="Circular Arrow 10"/>
          <p:cNvSpPr/>
          <p:nvPr/>
        </p:nvSpPr>
        <p:spPr>
          <a:xfrm rot="8160000">
            <a:off x="19432270" y="2547225"/>
            <a:ext cx="781685" cy="84406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pic>
        <p:nvPicPr>
          <p:cNvPr id="125" name="Picture 124"/>
          <p:cNvPicPr/>
          <p:nvPr/>
        </p:nvPicPr>
        <p:blipFill>
          <a:blip r:embed="rId2"/>
          <a:stretch>
            <a:fillRect/>
          </a:stretch>
        </p:blipFill>
        <p:spPr>
          <a:xfrm>
            <a:off x="887095" y="6930390"/>
            <a:ext cx="8702040" cy="5428615"/>
          </a:xfrm>
          <a:prstGeom prst="rect">
            <a:avLst/>
          </a:prstGeom>
          <a:noFill/>
          <a:ln w="9525">
            <a:noFill/>
          </a:ln>
        </p:spPr>
      </p:pic>
      <p:sp>
        <p:nvSpPr>
          <p:cNvPr id="17" name="Text Box 16"/>
          <p:cNvSpPr txBox="1"/>
          <p:nvPr/>
        </p:nvSpPr>
        <p:spPr>
          <a:xfrm>
            <a:off x="167005" y="12604115"/>
            <a:ext cx="104508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“If she’s still here when I’m eligible for retirement, I won’t be able to leave,” Crowe says. “I’d feel like a jerk.”</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ext Box 2"/>
          <p:cNvSpPr txBox="1"/>
          <p:nvPr/>
        </p:nvSpPr>
        <p:spPr>
          <a:xfrm>
            <a:off x="741998" y="5915978"/>
            <a:ext cx="56953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rPr>
              <a:t>Background Story</a:t>
            </a:r>
            <a:endPar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4" name="Text Box 3"/>
          <p:cNvSpPr txBox="1"/>
          <p:nvPr/>
        </p:nvSpPr>
        <p:spPr>
          <a:xfrm>
            <a:off x="7295515" y="5922010"/>
            <a:ext cx="1583499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In July 23, 2018, The Washington Post posted a real story happened in a SCBI in US. Chris Crowe, SCBI’s newest keeper. A female white napped crane “imprint” him and act as his mate. A beautiful story about human and animals.</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 name="Picture Placeholder 9"/>
          <p:cNvPicPr>
            <a:picLocks noChangeAspect="1"/>
          </p:cNvPicPr>
          <p:nvPr/>
        </p:nvPicPr>
        <p:blipFill>
          <a:blip r:embed="rId3"/>
          <a:stretch>
            <a:fillRect/>
          </a:stretch>
        </p:blipFill>
        <p:spPr>
          <a:xfrm>
            <a:off x="10392410" y="7578090"/>
            <a:ext cx="13745210" cy="4227830"/>
          </a:xfrm>
          <a:prstGeom prst="rect">
            <a:avLst/>
          </a:prstGeom>
          <a:ln w="12700">
            <a:miter lim="400000"/>
            <a:headEnd/>
            <a:tailEnd/>
          </a:ln>
        </p:spPr>
      </p:pic>
      <p:sp>
        <p:nvSpPr>
          <p:cNvPr id="5" name="Title 4"/>
          <p:cNvSpPr/>
          <p:nvPr>
            <p:ph type="title"/>
          </p:nvPr>
        </p:nvSpPr>
        <p:spPr>
          <a:xfrm>
            <a:off x="673100" y="593725"/>
            <a:ext cx="53486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Timeline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4" name="Oval 13"/>
          <p:cNvSpPr/>
          <p:nvPr/>
        </p:nvSpPr>
        <p:spPr>
          <a:xfrm>
            <a:off x="11471910" y="556653"/>
            <a:ext cx="1327785" cy="861545"/>
          </a:xfrm>
          <a:prstGeom prst="ellipse">
            <a:avLst/>
          </a:prstGeom>
          <a:solidFill>
            <a:srgbClr val="923A3A"/>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pic>
        <p:nvPicPr>
          <p:cNvPr id="124" name="Picture 123"/>
          <p:cNvPicPr/>
          <p:nvPr/>
        </p:nvPicPr>
        <p:blipFill>
          <a:blip r:embed="rId2"/>
          <a:stretch>
            <a:fillRect/>
          </a:stretch>
        </p:blipFill>
        <p:spPr>
          <a:xfrm>
            <a:off x="12192000" y="6858000"/>
            <a:ext cx="0" cy="0"/>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grpSp>
        <p:nvGrpSpPr>
          <p:cNvPr id="2" name="Group 1"/>
          <p:cNvGrpSpPr/>
          <p:nvPr/>
        </p:nvGrpSpPr>
        <p:grpSpPr>
          <a:xfrm>
            <a:off x="9815208" y="-2215177"/>
            <a:ext cx="11469863" cy="10938919"/>
            <a:chOff x="10644" y="-3443"/>
            <a:chExt cx="18063" cy="17227"/>
          </a:xfrm>
        </p:grpSpPr>
        <p:pic>
          <p:nvPicPr>
            <p:cNvPr id="156" name="dreamstime_xxl_126365533.png" descr="dreamstime_xxl_126365533.png"/>
            <p:cNvPicPr>
              <a:picLocks noChangeAspect="1"/>
            </p:cNvPicPr>
            <p:nvPr/>
          </p:nvPicPr>
          <p:blipFill>
            <a:blip r:embed="rId1"/>
            <a:stretch>
              <a:fillRect/>
            </a:stretch>
          </p:blipFill>
          <p:spPr>
            <a:xfrm rot="10800000" flipH="1">
              <a:off x="10644" y="-344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58" name="Gameoverview…"/>
            <p:cNvSpPr txBox="1"/>
            <p:nvPr/>
          </p:nvSpPr>
          <p:spPr>
            <a:xfrm>
              <a:off x="21360" y="2275"/>
              <a:ext cx="5904" cy="2244"/>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Game</a:t>
              </a:r>
              <a:r>
                <a:rPr lang="en-US">
                  <a:latin typeface="Franklin Gothic Medium" panose="020B0603020102020204" charset="0"/>
                  <a:cs typeface="Franklin Gothic Medium" panose="020B0603020102020204" charset="0"/>
                </a:rPr>
                <a:t> O</a:t>
              </a:r>
              <a:r>
                <a:rPr>
                  <a:latin typeface="Franklin Gothic Medium" panose="020B0603020102020204" charset="0"/>
                  <a:cs typeface="Franklin Gothic Medium" panose="020B0603020102020204" charset="0"/>
                </a:rPr>
                <a:t>verview</a:t>
              </a:r>
              <a:endParaRPr>
                <a:latin typeface="Franklin Gothic Medium" panose="020B0603020102020204" charset="0"/>
                <a:cs typeface="Franklin Gothic Medium" panose="020B0603020102020204" charset="0"/>
              </a:endParaRPr>
            </a:p>
            <a:p>
              <a:r>
                <a:rPr>
                  <a:latin typeface="Franklin Gothic Medium" panose="020B0603020102020204" charset="0"/>
                  <a:cs typeface="Franklin Gothic Medium" panose="020B0603020102020204" charset="0"/>
                </a:rPr>
                <a:t>Art Style</a:t>
              </a:r>
              <a:endParaRPr>
                <a:latin typeface="Franklin Gothic Medium" panose="020B0603020102020204" charset="0"/>
                <a:cs typeface="Franklin Gothic Medium" panose="020B0603020102020204" charset="0"/>
              </a:endParaRPr>
            </a:p>
          </p:txBody>
        </p:sp>
        <p:sp>
          <p:nvSpPr>
            <p:cNvPr id="160" name="main role 1 (crane)…"/>
            <p:cNvSpPr txBox="1"/>
            <p:nvPr/>
          </p:nvSpPr>
          <p:spPr>
            <a:xfrm>
              <a:off x="20737" y="9712"/>
              <a:ext cx="7970" cy="2098"/>
            </a:xfrm>
            <a:prstGeom prst="rect">
              <a:avLst/>
            </a:prstGeom>
            <a:ln w="12700">
              <a:miter lim="400000"/>
            </a:ln>
          </p:spPr>
          <p:txBody>
            <a:bodyPr wrap="square" lIns="50800" tIns="50800" rIns="50800" bIns="50800" anchor="ctr">
              <a:spAutoFit/>
            </a:bodyPr>
            <a:lstStyle/>
            <a:p>
              <a:pPr algn="l"/>
              <a:r>
                <a:rPr lang="en-US" sz="4000">
                  <a:latin typeface="Franklin Gothic Medium" panose="020B0603020102020204" charset="0"/>
                  <a:cs typeface="Franklin Gothic Medium" panose="020B0603020102020204" charset="0"/>
                </a:rPr>
                <a:t>M</a:t>
              </a:r>
              <a:r>
                <a:rPr sz="4000">
                  <a:latin typeface="Franklin Gothic Medium" panose="020B0603020102020204" charset="0"/>
                  <a:cs typeface="Franklin Gothic Medium" panose="020B0603020102020204" charset="0"/>
                </a:rPr>
                <a:t>ain </a:t>
              </a:r>
              <a:r>
                <a:rPr lang="en-US" sz="4000">
                  <a:latin typeface="Franklin Gothic Medium" panose="020B0603020102020204" charset="0"/>
                  <a:cs typeface="Franklin Gothic Medium" panose="020B0603020102020204" charset="0"/>
                </a:rPr>
                <a:t>R</a:t>
              </a:r>
              <a:r>
                <a:rPr sz="4000">
                  <a:latin typeface="Franklin Gothic Medium" panose="020B0603020102020204" charset="0"/>
                  <a:cs typeface="Franklin Gothic Medium" panose="020B0603020102020204" charset="0"/>
                </a:rPr>
                <a:t>ole (</a:t>
              </a:r>
              <a:r>
                <a:rPr lang="en-US" sz="4000">
                  <a:latin typeface="Franklin Gothic Medium" panose="020B0603020102020204" charset="0"/>
                  <a:cs typeface="Franklin Gothic Medium" panose="020B0603020102020204" charset="0"/>
                </a:rPr>
                <a:t>C</a:t>
              </a:r>
              <a:r>
                <a:rPr sz="4000">
                  <a:latin typeface="Franklin Gothic Medium" panose="020B0603020102020204" charset="0"/>
                  <a:cs typeface="Franklin Gothic Medium" panose="020B0603020102020204" charset="0"/>
                </a:rPr>
                <a:t>rane)</a:t>
              </a:r>
              <a:endParaRPr sz="4000">
                <a:latin typeface="Franklin Gothic Medium" panose="020B0603020102020204" charset="0"/>
                <a:cs typeface="Franklin Gothic Medium" panose="020B0603020102020204" charset="0"/>
              </a:endParaRPr>
            </a:p>
            <a:p>
              <a:pPr algn="l"/>
              <a:r>
                <a:rPr lang="en-US" sz="4000">
                  <a:latin typeface="Franklin Gothic Medium" panose="020B0603020102020204" charset="0"/>
                  <a:cs typeface="Franklin Gothic Medium" panose="020B0603020102020204" charset="0"/>
                </a:rPr>
                <a:t>M</a:t>
              </a:r>
              <a:r>
                <a:rPr sz="4000">
                  <a:latin typeface="Franklin Gothic Medium" panose="020B0603020102020204" charset="0"/>
                  <a:cs typeface="Franklin Gothic Medium" panose="020B0603020102020204" charset="0"/>
                </a:rPr>
                <a:t>ain </a:t>
              </a:r>
              <a:r>
                <a:rPr lang="en-US" sz="4000">
                  <a:latin typeface="Franklin Gothic Medium" panose="020B0603020102020204" charset="0"/>
                  <a:cs typeface="Franklin Gothic Medium" panose="020B0603020102020204" charset="0"/>
                </a:rPr>
                <a:t>R</a:t>
              </a:r>
              <a:r>
                <a:rPr sz="4000">
                  <a:latin typeface="Franklin Gothic Medium" panose="020B0603020102020204" charset="0"/>
                  <a:cs typeface="Franklin Gothic Medium" panose="020B0603020102020204" charset="0"/>
                </a:rPr>
                <a:t>ole (</a:t>
              </a:r>
              <a:r>
                <a:rPr lang="en-US" sz="4000">
                  <a:latin typeface="Franklin Gothic Medium" panose="020B0603020102020204" charset="0"/>
                  <a:cs typeface="Franklin Gothic Medium" panose="020B0603020102020204" charset="0"/>
                </a:rPr>
                <a:t>Keeper</a:t>
              </a:r>
              <a:r>
                <a:rPr sz="4000">
                  <a:latin typeface="Franklin Gothic Medium" panose="020B0603020102020204" charset="0"/>
                  <a:cs typeface="Franklin Gothic Medium" panose="020B0603020102020204" charset="0"/>
                </a:rPr>
                <a:t>)</a:t>
              </a:r>
              <a:endParaRPr sz="4000">
                <a:latin typeface="Franklin Gothic Medium" panose="020B0603020102020204" charset="0"/>
                <a:cs typeface="Franklin Gothic Medium" panose="020B0603020102020204" charset="0"/>
              </a:endParaRPr>
            </a:p>
          </p:txBody>
        </p:sp>
        <p:sp>
          <p:nvSpPr>
            <p:cNvPr id="162" name="1"/>
            <p:cNvSpPr txBox="1"/>
            <p:nvPr/>
          </p:nvSpPr>
          <p:spPr>
            <a:xfrm>
              <a:off x="19304" y="2796"/>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1</a:t>
              </a:r>
              <a:endParaRPr>
                <a:latin typeface="Bahnschrift SemiLight SemiCondensed" panose="020B0502040204020203" charset="0"/>
                <a:cs typeface="Bahnschrift SemiLight SemiCondensed" panose="020B0502040204020203" charset="0"/>
              </a:endParaRPr>
            </a:p>
          </p:txBody>
        </p:sp>
        <p:sp>
          <p:nvSpPr>
            <p:cNvPr id="163" name="2"/>
            <p:cNvSpPr txBox="1"/>
            <p:nvPr/>
          </p:nvSpPr>
          <p:spPr>
            <a:xfrm>
              <a:off x="19304" y="6571"/>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2</a:t>
              </a:r>
              <a:endParaRPr>
                <a:latin typeface="Bahnschrift SemiLight SemiCondensed" panose="020B0502040204020203" charset="0"/>
                <a:cs typeface="Bahnschrift SemiLight SemiCondensed" panose="020B0502040204020203" charset="0"/>
              </a:endParaRPr>
            </a:p>
          </p:txBody>
        </p:sp>
        <p:sp>
          <p:nvSpPr>
            <p:cNvPr id="164" name="3"/>
            <p:cNvSpPr txBox="1"/>
            <p:nvPr/>
          </p:nvSpPr>
          <p:spPr>
            <a:xfrm>
              <a:off x="19304" y="10345"/>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3</a:t>
              </a:r>
              <a:endParaRPr>
                <a:latin typeface="Bahnschrift SemiLight SemiCondensed" panose="020B0502040204020203" charset="0"/>
                <a:cs typeface="Bahnschrift SemiLight SemiCondensed" panose="020B0502040204020203" charset="0"/>
              </a:endParaRPr>
            </a:p>
          </p:txBody>
        </p:sp>
        <p:sp>
          <p:nvSpPr>
            <p:cNvPr id="168" name="UI design…"/>
            <p:cNvSpPr txBox="1"/>
            <p:nvPr/>
          </p:nvSpPr>
          <p:spPr>
            <a:xfrm>
              <a:off x="12686" y="6009"/>
              <a:ext cx="5162" cy="2244"/>
            </a:xfrm>
            <a:prstGeom prst="rect">
              <a:avLst/>
            </a:prstGeom>
            <a:ln w="12700">
              <a:miter lim="400000"/>
            </a:ln>
          </p:spPr>
          <p:txBody>
            <a:bodyPr wrap="none" lIns="50800" tIns="50800" rIns="50800" bIns="50800" anchor="ctr">
              <a:spAutoFit/>
            </a:bodyPr>
            <a:lstStyle/>
            <a:p>
              <a:pPr algn="ctr"/>
              <a:r>
                <a:rPr>
                  <a:latin typeface="Franklin Gothic Medium" panose="020B0603020102020204" charset="0"/>
                  <a:cs typeface="Franklin Gothic Medium" panose="020B0603020102020204" charset="0"/>
                </a:rPr>
                <a:t>Scene </a:t>
              </a:r>
              <a:r>
                <a:rPr lang="en-US">
                  <a:latin typeface="Franklin Gothic Medium" panose="020B0603020102020204" charset="0"/>
                  <a:cs typeface="Franklin Gothic Medium" panose="020B0603020102020204" charset="0"/>
                </a:rPr>
                <a:t>D</a:t>
              </a:r>
              <a:r>
                <a:rPr>
                  <a:latin typeface="Franklin Gothic Medium" panose="020B0603020102020204" charset="0"/>
                  <a:cs typeface="Franklin Gothic Medium" panose="020B0603020102020204" charset="0"/>
                </a:rPr>
                <a:t>esign</a:t>
              </a:r>
              <a:endParaRPr>
                <a:latin typeface="Franklin Gothic Medium" panose="020B0603020102020204" charset="0"/>
                <a:cs typeface="Franklin Gothic Medium" panose="020B0603020102020204" charset="0"/>
              </a:endParaRPr>
            </a:p>
            <a:p>
              <a:pPr algn="ctr"/>
              <a:r>
                <a:rPr lang="en-US">
                  <a:latin typeface="Franklin Gothic Medium" panose="020B0603020102020204" charset="0"/>
                  <a:cs typeface="Franklin Gothic Medium" panose="020B0603020102020204" charset="0"/>
                  <a:sym typeface="+mn-ea"/>
                </a:rPr>
                <a:t>Fake Screen</a:t>
              </a:r>
              <a:endParaRPr lang="en-US">
                <a:latin typeface="Franklin Gothic Medium" panose="020B0603020102020204" charset="0"/>
                <a:cs typeface="Franklin Gothic Medium" panose="020B0603020102020204" charset="0"/>
                <a:sym typeface="+mn-ea"/>
              </a:endParaRPr>
            </a:p>
          </p:txBody>
        </p:sp>
      </p:grpSp>
      <p:sp>
        <p:nvSpPr>
          <p:cNvPr id="170" name="Content"/>
          <p:cNvSpPr txBox="1"/>
          <p:nvPr/>
        </p:nvSpPr>
        <p:spPr>
          <a:xfrm>
            <a:off x="1534714" y="1198253"/>
            <a:ext cx="5407541" cy="1917701"/>
          </a:xfrm>
          <a:prstGeom prst="rect">
            <a:avLst/>
          </a:prstGeom>
          <a:ln w="12700">
            <a:miter lim="400000"/>
          </a:ln>
        </p:spPr>
        <p:txBody>
          <a:bodyPr wrap="none" lIns="50800" tIns="50800" rIns="50800" bIns="50800" anchor="ctr">
            <a:spAutoFit/>
          </a:bodyPr>
          <a:lstStyle>
            <a:lvl1pPr>
              <a:defRPr sz="11900"/>
            </a:lvl1pPr>
          </a:lstStyle>
          <a:p>
            <a:r>
              <a:rPr>
                <a:solidFill>
                  <a:schemeClr val="tx1">
                    <a:lumMod val="50000"/>
                  </a:schemeClr>
                </a:solidFill>
              </a:rPr>
              <a:t>Content</a:t>
            </a:r>
            <a:endParaRPr>
              <a:solidFill>
                <a:schemeClr val="tx1">
                  <a:lumMod val="50000"/>
                </a:schemeClr>
              </a:solidFill>
            </a:endParaRPr>
          </a:p>
        </p:txBody>
      </p:sp>
      <p:grpSp>
        <p:nvGrpSpPr>
          <p:cNvPr id="7" name="Group 6"/>
          <p:cNvGrpSpPr/>
          <p:nvPr/>
        </p:nvGrpSpPr>
        <p:grpSpPr>
          <a:xfrm>
            <a:off x="1606691" y="5057841"/>
            <a:ext cx="11403823" cy="10938919"/>
            <a:chOff x="36" y="7773"/>
            <a:chExt cx="17959" cy="17227"/>
          </a:xfrm>
        </p:grpSpPr>
        <p:pic>
          <p:nvPicPr>
            <p:cNvPr id="157" name="dreamstime_xxl_126365533.png" descr="dreamstime_xxl_126365533.png"/>
            <p:cNvPicPr>
              <a:picLocks noChangeAspect="1"/>
            </p:cNvPicPr>
            <p:nvPr/>
          </p:nvPicPr>
          <p:blipFill>
            <a:blip r:embed="rId1"/>
            <a:stretch>
              <a:fillRect/>
            </a:stretch>
          </p:blipFill>
          <p:spPr>
            <a:xfrm>
              <a:off x="36" y="777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67" name="6"/>
            <p:cNvSpPr txBox="1"/>
            <p:nvPr/>
          </p:nvSpPr>
          <p:spPr>
            <a:xfrm>
              <a:off x="8689" y="17547"/>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6</a:t>
              </a:r>
              <a:endParaRPr>
                <a:latin typeface="Bahnschrift SemiLight SemiCondensed" panose="020B0502040204020203" charset="0"/>
                <a:cs typeface="Bahnschrift SemiLight SemiCondensed" panose="020B0502040204020203" charset="0"/>
              </a:endParaRPr>
            </a:p>
          </p:txBody>
        </p:sp>
        <p:sp>
          <p:nvSpPr>
            <p:cNvPr id="169" name="Reference"/>
            <p:cNvSpPr txBox="1"/>
            <p:nvPr/>
          </p:nvSpPr>
          <p:spPr>
            <a:xfrm>
              <a:off x="11568" y="17547"/>
              <a:ext cx="3941" cy="1202"/>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Reference</a:t>
              </a:r>
              <a:endParaRPr lang="en-US"/>
            </a:p>
          </p:txBody>
        </p:sp>
        <p:sp>
          <p:nvSpPr>
            <p:cNvPr id="3" name="Background Story"/>
            <p:cNvSpPr txBox="1"/>
            <p:nvPr/>
          </p:nvSpPr>
          <p:spPr>
            <a:xfrm>
              <a:off x="1056" y="13916"/>
              <a:ext cx="6688" cy="1202"/>
            </a:xfrm>
            <a:prstGeom prst="rect">
              <a:avLst/>
            </a:prstGeom>
            <a:ln w="12700">
              <a:miter lim="400000"/>
            </a:ln>
          </p:spPr>
          <p:txBody>
            <a:bodyPr wrap="none" lIns="50800" tIns="50800" rIns="50800" bIns="50800" anchor="ctr">
              <a:spAutoFit/>
            </a:bodyPr>
            <a:p>
              <a:pPr algn="l"/>
              <a:r>
                <a:rPr>
                  <a:latin typeface="Franklin Gothic Medium" panose="020B0603020102020204" charset="0"/>
                  <a:cs typeface="Franklin Gothic Medium" panose="020B0603020102020204" charset="0"/>
                </a:rPr>
                <a:t>Background Story</a:t>
              </a:r>
              <a:endParaRPr>
                <a:latin typeface="Franklin Gothic Medium" panose="020B0603020102020204" charset="0"/>
                <a:cs typeface="Franklin Gothic Medium" panose="020B0603020102020204" charset="0"/>
              </a:endParaRPr>
            </a:p>
          </p:txBody>
        </p:sp>
        <p:sp>
          <p:nvSpPr>
            <p:cNvPr id="4" name="Numerical system"/>
            <p:cNvSpPr txBox="1"/>
            <p:nvPr/>
          </p:nvSpPr>
          <p:spPr>
            <a:xfrm>
              <a:off x="10305" y="10253"/>
              <a:ext cx="6847" cy="1202"/>
            </a:xfrm>
            <a:prstGeom prst="rect">
              <a:avLst/>
            </a:prstGeom>
            <a:ln w="12700">
              <a:miter lim="400000"/>
            </a:ln>
          </p:spPr>
          <p:txBody>
            <a:bodyPr wrap="none" lIns="50800" tIns="50800" rIns="50800" bIns="50800" anchor="ctr">
              <a:spAutoFit/>
            </a:bodyPr>
            <a:p>
              <a:r>
                <a:rPr lang="en-US">
                  <a:latin typeface="Franklin Gothic Medium" panose="020B0603020102020204" charset="0"/>
                  <a:cs typeface="Franklin Gothic Medium" panose="020B0603020102020204" charset="0"/>
                </a:rPr>
                <a:t>Gameplay</a:t>
              </a:r>
              <a:r>
                <a:rPr>
                  <a:latin typeface="Franklin Gothic Medium" panose="020B0603020102020204" charset="0"/>
                  <a:cs typeface="Franklin Gothic Medium" panose="020B0603020102020204" charset="0"/>
                </a:rPr>
                <a:t> </a:t>
              </a:r>
              <a:r>
                <a:rPr lang="en-US">
                  <a:latin typeface="Franklin Gothic Medium" panose="020B0603020102020204" charset="0"/>
                  <a:cs typeface="Franklin Gothic Medium" panose="020B0603020102020204" charset="0"/>
                </a:rPr>
                <a:t>S</a:t>
              </a:r>
              <a:r>
                <a:rPr>
                  <a:latin typeface="Franklin Gothic Medium" panose="020B0603020102020204" charset="0"/>
                  <a:cs typeface="Franklin Gothic Medium" panose="020B0603020102020204" charset="0"/>
                </a:rPr>
                <a:t>ystem</a:t>
              </a:r>
              <a:endParaRPr>
                <a:latin typeface="Franklin Gothic Medium" panose="020B0603020102020204" charset="0"/>
                <a:cs typeface="Franklin Gothic Medium" panose="020B0603020102020204" charset="0"/>
              </a:endParaRPr>
            </a:p>
          </p:txBody>
        </p:sp>
        <p:sp>
          <p:nvSpPr>
            <p:cNvPr id="5" name="4"/>
            <p:cNvSpPr txBox="1"/>
            <p:nvPr/>
          </p:nvSpPr>
          <p:spPr>
            <a:xfrm>
              <a:off x="8689" y="10253"/>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4</a:t>
              </a:r>
              <a:endParaRPr>
                <a:latin typeface="Bahnschrift SemiLight SemiCondensed" panose="020B0502040204020203" charset="0"/>
                <a:cs typeface="Bahnschrift SemiLight SemiCondensed" panose="020B0502040204020203" charset="0"/>
              </a:endParaRPr>
            </a:p>
          </p:txBody>
        </p:sp>
        <p:sp>
          <p:nvSpPr>
            <p:cNvPr id="6" name="5"/>
            <p:cNvSpPr txBox="1"/>
            <p:nvPr/>
          </p:nvSpPr>
          <p:spPr>
            <a:xfrm>
              <a:off x="8689" y="14088"/>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5</a:t>
              </a:r>
              <a:endParaRPr>
                <a:latin typeface="Bahnschrift SemiLight SemiCondensed" panose="020B0502040204020203" charset="0"/>
                <a:cs typeface="Bahnschrift SemiLight SemiCondensed" panose="020B0502040204020203" charset="0"/>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4" name="Title 3"/>
          <p:cNvSpPr/>
          <p:nvPr>
            <p:ph type="title"/>
          </p:nvPr>
        </p:nvSpPr>
        <p:spPr>
          <a:xfrm>
            <a:off x="673100" y="593725"/>
            <a:ext cx="4916805" cy="1055370"/>
          </a:xfrm>
        </p:spPr>
        <p:txBody>
          <a:bodyPr>
            <a:normAutofit fontScale="90000"/>
          </a:bodyPr>
          <a:p>
            <a:pPr algn="l"/>
            <a:r>
              <a:rPr sz="5400" spc="0">
                <a:ln>
                  <a:noFill/>
                </a:ln>
                <a:solidFill>
                  <a:schemeClr val="tx1">
                    <a:lumMod val="50000"/>
                  </a:schemeClr>
                </a:solidFill>
                <a:effectLst/>
                <a:latin typeface="+mn-lt"/>
                <a:ea typeface="+mn-ea"/>
                <a:cs typeface="+mn-cs"/>
                <a:sym typeface="+mn-ea"/>
              </a:rPr>
              <a:t>Game</a:t>
            </a:r>
            <a:r>
              <a:rPr lang="en-US" sz="5400" spc="0">
                <a:ln>
                  <a:noFill/>
                </a:ln>
                <a:solidFill>
                  <a:schemeClr val="tx1">
                    <a:lumMod val="50000"/>
                  </a:schemeClr>
                </a:solidFill>
                <a:effectLst/>
                <a:latin typeface="+mn-lt"/>
                <a:ea typeface="+mn-ea"/>
                <a:cs typeface="+mn-cs"/>
                <a:sym typeface="+mn-ea"/>
              </a:rPr>
              <a:t> </a:t>
            </a:r>
            <a:r>
              <a:rPr sz="5400" spc="0">
                <a:ln>
                  <a:noFill/>
                </a:ln>
                <a:solidFill>
                  <a:schemeClr val="tx1">
                    <a:lumMod val="50000"/>
                  </a:schemeClr>
                </a:solidFill>
                <a:effectLst/>
                <a:latin typeface="+mn-lt"/>
                <a:ea typeface="+mn-ea"/>
                <a:cs typeface="+mn-cs"/>
                <a:sym typeface="+mn-ea"/>
              </a:rPr>
              <a:t>overview</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5" name="Text Placeholder 4"/>
          <p:cNvSpPr/>
          <p:nvPr>
            <p:ph type="body" sz="quarter" idx="1"/>
          </p:nvPr>
        </p:nvSpPr>
        <p:spPr>
          <a:xfrm>
            <a:off x="886460" y="1601470"/>
            <a:ext cx="23343870" cy="8232140"/>
          </a:xfrm>
        </p:spPr>
        <p:txBody>
          <a:bodyPr>
            <a:normAutofit/>
          </a:bodyPr>
          <a:p>
            <a:pPr marL="685800" indent="-685800" algn="l" eaLnBrk="1" fontAlgn="auto" hangingPunct="1">
              <a:lnSpc>
                <a:spcPct val="110000"/>
              </a:lnSpc>
              <a:buFont typeface="Arial" panose="020B0604020202020204" pitchFamily="34" charset="0"/>
              <a:buChar char="•"/>
            </a:pPr>
            <a:r>
              <a:rPr sz="3200" b="1">
                <a:ln>
                  <a:noFill/>
                </a:ln>
                <a:solidFill>
                  <a:schemeClr val="bg2">
                    <a:lumMod val="10000"/>
                  </a:schemeClr>
                </a:solidFill>
                <a:effectLst/>
                <a:latin typeface="Bahnschrift Light" panose="020B0502040204020203" charset="0"/>
                <a:ea typeface="+mn-ea"/>
                <a:cs typeface="Bahnschrift Light" panose="020B0502040204020203" charset="0"/>
              </a:rPr>
              <a:t>Concept</a:t>
            </a:r>
            <a:endParaRPr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Play as a bird keeper to raise a female crane which fall in love with him</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Tags</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Simulation game; interactive game</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Camera</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Orthographic; Lowpoly 3D; 45° depression angle; Follow the main character</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Core Gameplay</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just"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Arial" panose="020B0604020202020204" pitchFamily="34" charset="0"/>
                <a:ea typeface="+mn-ea"/>
                <a:cs typeface="Bahnschrift Light" panose="020B0502040204020203" charset="0"/>
              </a:rPr>
              <a:t>		</a:t>
            </a: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Have a timeline in whole year, with 4 seasons. Feed, clean and play with the crane. Protect other cranes away from this female one. Make this female crane artificially inseminated.</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endParaRPr lang="en-US" sz="3200">
              <a:ln>
                <a:noFill/>
              </a:ln>
              <a:solidFill>
                <a:schemeClr val="bg2">
                  <a:lumMod val="10000"/>
                </a:schemeClr>
              </a:solidFill>
              <a:effectLst/>
              <a:latin typeface="Arial" panose="020B0604020202020204" pitchFamily="34" charset="0"/>
              <a:ea typeface="+mn-ea"/>
              <a:cs typeface="Bahnschrift Light" panose="020B0502040204020203" charset="0"/>
            </a:endParaRPr>
          </a:p>
        </p:txBody>
      </p:sp>
      <p:pic>
        <p:nvPicPr>
          <p:cNvPr id="100" name="Picture Placeholder 99"/>
          <p:cNvPicPr>
            <a:picLocks noChangeAspect="1"/>
          </p:cNvPicPr>
          <p:nvPr>
            <p:ph type="pic" sz="half" idx="21"/>
            <p:custDataLst>
              <p:tags r:id="rId1"/>
            </p:custDataLst>
          </p:nvPr>
        </p:nvPicPr>
        <p:blipFill>
          <a:blip r:embed="rId2"/>
          <a:stretch>
            <a:fillRect/>
          </a:stretch>
        </p:blipFill>
        <p:spPr>
          <a:xfrm>
            <a:off x="1534795" y="7793990"/>
            <a:ext cx="7719695" cy="5146675"/>
          </a:xfrm>
          <a:prstGeom prst="rect">
            <a:avLst/>
          </a:prstGeom>
          <a:noFill/>
          <a:ln w="9525">
            <a:noFill/>
          </a:ln>
        </p:spPr>
      </p:pic>
      <p:pic>
        <p:nvPicPr>
          <p:cNvPr id="101" name="Picture Placeholder 100"/>
          <p:cNvPicPr/>
          <p:nvPr>
            <p:custDataLst>
              <p:tags r:id="rId3"/>
            </p:custDataLst>
          </p:nvPr>
        </p:nvPicPr>
        <p:blipFill>
          <a:blip r:embed="rId4"/>
          <a:stretch>
            <a:fillRect/>
          </a:stretch>
        </p:blipFill>
        <p:spPr>
          <a:xfrm>
            <a:off x="12696190" y="7793355"/>
            <a:ext cx="7657465" cy="5147310"/>
          </a:xfrm>
          <a:prstGeom prst="rect">
            <a:avLst/>
          </a:prstGeom>
          <a:noFill/>
          <a:ln w="9525">
            <a:noFill/>
            <a:miter lim="400000"/>
            <a:headEnd/>
            <a:tailEnd/>
          </a:ln>
        </p:spPr>
      </p:pic>
      <p:sp>
        <p:nvSpPr>
          <p:cNvPr id="11" name="Text Box 10"/>
          <p:cNvSpPr txBox="1"/>
          <p:nvPr/>
        </p:nvSpPr>
        <p:spPr>
          <a:xfrm>
            <a:off x="1030605" y="12971463"/>
            <a:ext cx="1077404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Use similar art style with Untitled Goose Game      </a:t>
            </a:r>
            <a:endPar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 name="Text Box 1"/>
          <p:cNvSpPr txBox="1"/>
          <p:nvPr/>
        </p:nvSpPr>
        <p:spPr>
          <a:xfrm>
            <a:off x="14207808" y="13006705"/>
            <a:ext cx="533463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lang="en-US" sz="3600">
                <a:solidFill>
                  <a:schemeClr val="bg2">
                    <a:lumMod val="10000"/>
                  </a:schemeClr>
                </a:solidFill>
                <a:latin typeface="Bahnschrift Light" panose="020B0502040204020203" charset="0"/>
                <a:cs typeface="Bahnschrift Light" panose="020B0502040204020203" charset="0"/>
                <a:sym typeface="Baghdad Regular"/>
              </a:rPr>
              <a:t>Lowpoly picture style</a:t>
            </a:r>
            <a:endParaRPr kumimoji="0" lang="en-US" sz="3600" b="0" i="0" u="none" strike="noStrike" cap="none" spc="0" normalizeH="0" baseline="0">
              <a:ln>
                <a:noFill/>
              </a:ln>
              <a:solidFill>
                <a:srgbClr val="5E5E5E"/>
              </a:solidFill>
              <a:effectLst/>
              <a:uFillTx/>
              <a:latin typeface="+mn-lt"/>
              <a:ea typeface="+mn-ea"/>
              <a:cs typeface="+mn-cs"/>
              <a:sym typeface="Baghdad Regular"/>
            </a:endParaRPr>
          </a:p>
        </p:txBody>
      </p:sp>
      <p:sp>
        <p:nvSpPr>
          <p:cNvPr id="3" name="Title 3"/>
          <p:cNvSpPr/>
          <p:nvPr/>
        </p:nvSpPr>
        <p:spPr>
          <a:xfrm>
            <a:off x="454660" y="6858000"/>
            <a:ext cx="4916805" cy="1055370"/>
          </a:xfrm>
          <a:prstGeom prst="rect">
            <a:avLst/>
          </a:prstGeom>
          <a:ln w="12700">
            <a:miter lim="400000"/>
          </a:ln>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a:lstStyle>
          <a:p>
            <a:pPr algn="l"/>
            <a:r>
              <a:rPr lang="en-US" sz="5400" spc="0">
                <a:ln>
                  <a:noFill/>
                </a:ln>
                <a:solidFill>
                  <a:schemeClr val="tx1">
                    <a:lumMod val="50000"/>
                  </a:schemeClr>
                </a:solidFill>
                <a:effectLst/>
                <a:latin typeface="+mn-lt"/>
                <a:ea typeface="+mn-ea"/>
                <a:cs typeface="+mn-cs"/>
                <a:sym typeface="+mn-ea"/>
              </a:rPr>
              <a:t>Art Style</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9254490" y="7716520"/>
            <a:ext cx="3888740" cy="1055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400" b="1">
                <a:solidFill>
                  <a:schemeClr val="bg2">
                    <a:lumMod val="10000"/>
                  </a:schemeClr>
                </a:solidFill>
                <a:latin typeface="Bahnschrift Light" panose="020B0502040204020203" charset="0"/>
                <a:cs typeface="Bahnschrift Light" panose="020B0502040204020203" charset="0"/>
                <a:sym typeface="+mn-ea"/>
              </a:rPr>
              <a:t>Reference:</a:t>
            </a:r>
            <a:endParaRPr lang="en-US" sz="2400" b="1">
              <a:solidFill>
                <a:schemeClr val="bg2">
                  <a:lumMod val="10000"/>
                </a:schemeClr>
              </a:solidFill>
              <a:latin typeface="Bahnschrift Light" panose="020B0502040204020203" charset="0"/>
              <a:cs typeface="Bahnschrift Light" panose="020B0502040204020203" charset="0"/>
              <a:sym typeface="+mn-ea"/>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“Untitled Goose Game”</a:t>
            </a:r>
            <a:endParaRPr lang="en-US" sz="1800">
              <a:solidFill>
                <a:schemeClr val="bg2">
                  <a:lumMod val="10000"/>
                </a:schemeClr>
              </a:solidFill>
              <a:latin typeface="Bahnschrift Light" panose="020B0502040204020203" charset="0"/>
              <a:cs typeface="Bahnschrift Light" panose="020B0502040204020203" charset="0"/>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http://goose.gam</a:t>
            </a:r>
            <a:r>
              <a:rPr lang="en-US" sz="2000">
                <a:solidFill>
                  <a:schemeClr val="bg2">
                    <a:lumMod val="10000"/>
                  </a:schemeClr>
                </a:solidFill>
                <a:latin typeface="Bahnschrift Light" panose="020B0502040204020203" charset="0"/>
                <a:cs typeface="Bahnschrift Light" panose="020B0502040204020203" charset="0"/>
                <a:sym typeface="+mn-ea"/>
              </a:rPr>
              <a:t>e</a:t>
            </a:r>
            <a:endParaRPr kumimoji="0" lang="en-US" sz="2000" b="0" i="0" u="none" strike="noStrike" cap="none" spc="0" normalizeH="0" baseline="0">
              <a:ln>
                <a:noFill/>
              </a:ln>
              <a:solidFill>
                <a:srgbClr val="5E5E5E"/>
              </a:solidFill>
              <a:effectLst/>
              <a:uFillTx/>
              <a:latin typeface="+mn-lt"/>
              <a:ea typeface="+mn-ea"/>
              <a:cs typeface="+mn-cs"/>
              <a:sym typeface="Baghdad Regular"/>
            </a:endParaRPr>
          </a:p>
        </p:txBody>
      </p:sp>
      <p:sp>
        <p:nvSpPr>
          <p:cNvPr id="7" name="Text Box 6"/>
          <p:cNvSpPr txBox="1"/>
          <p:nvPr/>
        </p:nvSpPr>
        <p:spPr>
          <a:xfrm>
            <a:off x="20400645" y="7854950"/>
            <a:ext cx="382968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400" b="1">
                <a:solidFill>
                  <a:schemeClr val="bg2">
                    <a:lumMod val="10000"/>
                  </a:schemeClr>
                </a:solidFill>
                <a:latin typeface="Bahnschrift Light" panose="020B0502040204020203" charset="0"/>
                <a:cs typeface="Bahnschrift Light" panose="020B0502040204020203" charset="0"/>
                <a:sym typeface="+mn-ea"/>
              </a:rPr>
              <a:t>Reference:</a:t>
            </a:r>
            <a:endParaRPr lang="en-US" sz="2400" b="1">
              <a:solidFill>
                <a:schemeClr val="bg2">
                  <a:lumMod val="10000"/>
                </a:schemeClr>
              </a:solidFill>
              <a:latin typeface="Bahnschrift Light" panose="020B0502040204020203" charset="0"/>
              <a:cs typeface="Bahnschrift Light" panose="020B0502040204020203" charset="0"/>
              <a:sym typeface="+mn-ea"/>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hube³, Twitter</a:t>
            </a:r>
            <a:endParaRPr lang="en-US" sz="1800">
              <a:solidFill>
                <a:schemeClr val="bg2">
                  <a:lumMod val="10000"/>
                </a:schemeClr>
              </a:solidFill>
              <a:latin typeface="Bahnschrift Light" panose="020B0502040204020203" charset="0"/>
              <a:cs typeface="Bahnschrift Light" panose="020B0502040204020203" charset="0"/>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https://twitter.com/hubecube_</a:t>
            </a:r>
            <a:endParaRPr kumimoji="0" lang="en-US" sz="1800" b="0" i="0" u="none" strike="noStrike" cap="none" spc="0" normalizeH="0" baseline="0">
              <a:ln>
                <a:noFill/>
              </a:ln>
              <a:solidFill>
                <a:srgbClr val="5E5E5E"/>
              </a:solidFill>
              <a:effectLst/>
              <a:uFillTx/>
              <a:latin typeface="+mn-lt"/>
              <a:ea typeface="+mn-ea"/>
              <a:cs typeface="+mn-cs"/>
              <a:sym typeface="Baghdad Regula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9" name="Picture Placeholder 8" descr="Untitled-1"/>
          <p:cNvPicPr>
            <a:picLocks noChangeAspect="1"/>
          </p:cNvPicPr>
          <p:nvPr>
            <p:ph type="pic" idx="21"/>
          </p:nvPr>
        </p:nvPicPr>
        <p:blipFill>
          <a:blip r:embed="rId1"/>
          <a:stretch>
            <a:fillRect/>
          </a:stretch>
        </p:blipFill>
        <p:spPr>
          <a:xfrm>
            <a:off x="3623310" y="2033905"/>
            <a:ext cx="16353790" cy="11243945"/>
          </a:xfrm>
          <a:prstGeom prst="rect">
            <a:avLst/>
          </a:prstGeom>
        </p:spPr>
      </p:pic>
      <p:sp>
        <p:nvSpPr>
          <p:cNvPr id="11" name="Text Box 10"/>
          <p:cNvSpPr txBox="1"/>
          <p:nvPr/>
        </p:nvSpPr>
        <p:spPr>
          <a:xfrm>
            <a:off x="1767205" y="1827848"/>
            <a:ext cx="163068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Gate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Calender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2" name="Straight Connector 11"/>
          <p:cNvCxnSpPr>
            <a:endCxn id="11" idx="3"/>
          </p:cNvCxnSpPr>
          <p:nvPr/>
        </p:nvCxnSpPr>
        <p:spPr>
          <a:xfrm flipH="1" flipV="1">
            <a:off x="3397885" y="2248535"/>
            <a:ext cx="1576070" cy="65024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4" name="Text Box 13"/>
          <p:cNvSpPr txBox="1"/>
          <p:nvPr/>
        </p:nvSpPr>
        <p:spPr>
          <a:xfrm>
            <a:off x="9887268" y="736918"/>
            <a:ext cx="229044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Storage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tools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5" name="Straight Connector 14"/>
          <p:cNvCxnSpPr/>
          <p:nvPr/>
        </p:nvCxnSpPr>
        <p:spPr>
          <a:xfrm flipV="1">
            <a:off x="9800590" y="1529715"/>
            <a:ext cx="662940" cy="66675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7" name="Text Box 16"/>
          <p:cNvSpPr txBox="1"/>
          <p:nvPr/>
        </p:nvSpPr>
        <p:spPr>
          <a:xfrm>
            <a:off x="20351750" y="11980863"/>
            <a:ext cx="24257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Pond for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to have fun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8" name="Straight Connector 17"/>
          <p:cNvCxnSpPr>
            <a:endCxn id="17" idx="1"/>
          </p:cNvCxnSpPr>
          <p:nvPr/>
        </p:nvCxnSpPr>
        <p:spPr>
          <a:xfrm>
            <a:off x="18911570" y="11971655"/>
            <a:ext cx="1440180" cy="4298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9" name="Text Box 18"/>
          <p:cNvSpPr txBox="1"/>
          <p:nvPr/>
        </p:nvSpPr>
        <p:spPr>
          <a:xfrm>
            <a:off x="20319048" y="6755448"/>
            <a:ext cx="1951355"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Camera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0" name="Straight Connector 19"/>
          <p:cNvCxnSpPr>
            <a:endCxn id="19" idx="1"/>
          </p:cNvCxnSpPr>
          <p:nvPr/>
        </p:nvCxnSpPr>
        <p:spPr>
          <a:xfrm flipV="1">
            <a:off x="17550130" y="6991350"/>
            <a:ext cx="2769235" cy="53530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2" name="Text Box 21"/>
          <p:cNvSpPr txBox="1"/>
          <p:nvPr/>
        </p:nvSpPr>
        <p:spPr>
          <a:xfrm>
            <a:off x="13467398" y="895668"/>
            <a:ext cx="302450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Position to play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fresibee with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3" name="Straight Connector 22"/>
          <p:cNvCxnSpPr>
            <a:endCxn id="22" idx="2"/>
          </p:cNvCxnSpPr>
          <p:nvPr/>
        </p:nvCxnSpPr>
        <p:spPr>
          <a:xfrm flipH="1" flipV="1">
            <a:off x="14980285" y="1736090"/>
            <a:ext cx="332740" cy="31762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4" name="Text Box 23"/>
          <p:cNvSpPr txBox="1"/>
          <p:nvPr/>
        </p:nvSpPr>
        <p:spPr>
          <a:xfrm>
            <a:off x="20691476" y="4071938"/>
            <a:ext cx="353187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The way that other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male cranes will enter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25" name="Oval 24"/>
          <p:cNvSpPr/>
          <p:nvPr/>
        </p:nvSpPr>
        <p:spPr>
          <a:xfrm>
            <a:off x="19824700" y="3376295"/>
            <a:ext cx="287655" cy="3168650"/>
          </a:xfrm>
          <a:prstGeom prst="ellipse">
            <a:avLst/>
          </a:prstGeom>
          <a:solidFill>
            <a:srgbClr val="000000">
              <a:alpha val="0"/>
            </a:srgbClr>
          </a:solidFill>
          <a:ln w="12700"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cxnSp>
        <p:nvCxnSpPr>
          <p:cNvPr id="26" name="Straight Connector 25"/>
          <p:cNvCxnSpPr>
            <a:stCxn id="25" idx="6"/>
            <a:endCxn id="24" idx="1"/>
          </p:cNvCxnSpPr>
          <p:nvPr/>
        </p:nvCxnSpPr>
        <p:spPr>
          <a:xfrm flipV="1">
            <a:off x="20112355" y="4492625"/>
            <a:ext cx="579120" cy="4679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7" name="Text Box 26"/>
          <p:cNvSpPr txBox="1"/>
          <p:nvPr/>
        </p:nvSpPr>
        <p:spPr>
          <a:xfrm>
            <a:off x="596900" y="6570663"/>
            <a:ext cx="30264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Barn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Where crane sleeps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8" name="Straight Connector 27"/>
          <p:cNvCxnSpPr>
            <a:endCxn id="27" idx="3"/>
          </p:cNvCxnSpPr>
          <p:nvPr/>
        </p:nvCxnSpPr>
        <p:spPr>
          <a:xfrm flipH="1" flipV="1">
            <a:off x="3623310" y="6991350"/>
            <a:ext cx="1207135" cy="55562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9" name="Text Box 28"/>
          <p:cNvSpPr txBox="1"/>
          <p:nvPr/>
        </p:nvSpPr>
        <p:spPr>
          <a:xfrm>
            <a:off x="488950" y="9792653"/>
            <a:ext cx="27165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Place to put the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water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0" name="Straight Connector 29"/>
          <p:cNvCxnSpPr>
            <a:endCxn id="29" idx="3"/>
          </p:cNvCxnSpPr>
          <p:nvPr/>
        </p:nvCxnSpPr>
        <p:spPr>
          <a:xfrm flipH="1" flipV="1">
            <a:off x="3205480" y="10213340"/>
            <a:ext cx="3468370" cy="45466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1" name="Picture 30"/>
          <p:cNvPicPr>
            <a:picLocks noChangeAspect="1"/>
          </p:cNvPicPr>
          <p:nvPr/>
        </p:nvPicPr>
        <p:blipFill>
          <a:blip r:embed="rId2"/>
          <a:stretch>
            <a:fillRect/>
          </a:stretch>
        </p:blipFill>
        <p:spPr>
          <a:xfrm>
            <a:off x="18024475" y="2196465"/>
            <a:ext cx="1533525" cy="1533525"/>
          </a:xfrm>
          <a:prstGeom prst="rect">
            <a:avLst/>
          </a:prstGeom>
        </p:spPr>
      </p:pic>
      <p:sp>
        <p:nvSpPr>
          <p:cNvPr id="34" name="Text Box 33"/>
          <p:cNvSpPr txBox="1"/>
          <p:nvPr/>
        </p:nvSpPr>
        <p:spPr>
          <a:xfrm>
            <a:off x="19229070" y="1220153"/>
            <a:ext cx="349885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Season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rPr>
              <a:t>date/Next day button</a:t>
            </a:r>
            <a:endPar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5" name="Straight Connector 34"/>
          <p:cNvCxnSpPr>
            <a:stCxn id="31" idx="3"/>
            <a:endCxn id="34" idx="2"/>
          </p:cNvCxnSpPr>
          <p:nvPr/>
        </p:nvCxnSpPr>
        <p:spPr>
          <a:xfrm flipV="1">
            <a:off x="19558000" y="2060575"/>
            <a:ext cx="1420495" cy="9029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6" name="Picture Placeholder 2"/>
          <p:cNvPicPr>
            <a:picLocks noChangeAspect="1"/>
          </p:cNvPicPr>
          <p:nvPr/>
        </p:nvPicPr>
        <p:blipFill>
          <a:blip r:embed="rId3"/>
          <a:stretch>
            <a:fillRect/>
          </a:stretch>
        </p:blipFill>
        <p:spPr>
          <a:xfrm>
            <a:off x="7727315" y="6990715"/>
            <a:ext cx="1002030" cy="2005965"/>
          </a:xfrm>
          <a:prstGeom prst="rect">
            <a:avLst/>
          </a:prstGeom>
          <a:ln w="12700">
            <a:miter lim="400000"/>
            <a:headEnd/>
            <a:tailEnd/>
          </a:ln>
        </p:spPr>
      </p:pic>
      <p:grpSp>
        <p:nvGrpSpPr>
          <p:cNvPr id="39" name="Group 38"/>
          <p:cNvGrpSpPr/>
          <p:nvPr/>
        </p:nvGrpSpPr>
        <p:grpSpPr>
          <a:xfrm>
            <a:off x="7609840" y="6930390"/>
            <a:ext cx="1236980" cy="2632075"/>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sp>
        <p:nvSpPr>
          <p:cNvPr id="56" name="Text Box 55"/>
          <p:cNvSpPr txBox="1"/>
          <p:nvPr/>
        </p:nvSpPr>
        <p:spPr>
          <a:xfrm>
            <a:off x="677228" y="4132263"/>
            <a:ext cx="24606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Crane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zookeeper’s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pic>
        <p:nvPicPr>
          <p:cNvPr id="57" name="Picture 56"/>
          <p:cNvPicPr>
            <a:picLocks noChangeAspect="1"/>
          </p:cNvPicPr>
          <p:nvPr/>
        </p:nvPicPr>
        <p:blipFill>
          <a:blip r:embed="rId4"/>
          <a:stretch>
            <a:fillRect/>
          </a:stretch>
        </p:blipFill>
        <p:spPr>
          <a:xfrm>
            <a:off x="8792210" y="6544945"/>
            <a:ext cx="1515110" cy="2406650"/>
          </a:xfrm>
          <a:prstGeom prst="rect">
            <a:avLst/>
          </a:prstGeom>
        </p:spPr>
      </p:pic>
      <p:cxnSp>
        <p:nvCxnSpPr>
          <p:cNvPr id="59" name="Straight Connector 58"/>
          <p:cNvCxnSpPr>
            <a:stCxn id="46" idx="0"/>
            <a:endCxn id="56" idx="3"/>
          </p:cNvCxnSpPr>
          <p:nvPr/>
        </p:nvCxnSpPr>
        <p:spPr>
          <a:xfrm flipH="1" flipV="1">
            <a:off x="3138170" y="4552950"/>
            <a:ext cx="5156835" cy="249809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Scene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21" name="Picture 20"/>
          <p:cNvPicPr>
            <a:picLocks noChangeAspect="1"/>
          </p:cNvPicPr>
          <p:nvPr/>
        </p:nvPicPr>
        <p:blipFill>
          <a:blip r:embed="rId1"/>
          <a:stretch>
            <a:fillRect/>
          </a:stretch>
        </p:blipFill>
        <p:spPr>
          <a:xfrm>
            <a:off x="0" y="0"/>
            <a:ext cx="24384000" cy="13714095"/>
          </a:xfrm>
          <a:prstGeom prst="rect">
            <a:avLst/>
          </a:prstGeom>
        </p:spPr>
      </p:pic>
      <p:sp>
        <p:nvSpPr>
          <p:cNvPr id="2" name="Text Box 1"/>
          <p:cNvSpPr txBox="1"/>
          <p:nvPr/>
        </p:nvSpPr>
        <p:spPr>
          <a:xfrm>
            <a:off x="20617180" y="413068"/>
            <a:ext cx="36995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Season and date</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p:txBody>
      </p:sp>
      <p:pic>
        <p:nvPicPr>
          <p:cNvPr id="3" name="Picture Placeholder 2"/>
          <p:cNvPicPr>
            <a:picLocks noChangeAspect="1"/>
          </p:cNvPicPr>
          <p:nvPr>
            <p:ph type="pic" idx="23"/>
          </p:nvPr>
        </p:nvPicPr>
        <p:blipFill>
          <a:blip r:embed="rId2"/>
          <a:stretch>
            <a:fillRect/>
          </a:stretch>
        </p:blipFill>
        <p:spPr>
          <a:xfrm>
            <a:off x="9744075" y="6785610"/>
            <a:ext cx="2551430" cy="5108575"/>
          </a:xfrm>
          <a:prstGeom prst="rect">
            <a:avLst/>
          </a:prstGeom>
        </p:spPr>
      </p:pic>
      <p:grpSp>
        <p:nvGrpSpPr>
          <p:cNvPr id="24" name="Group 23"/>
          <p:cNvGrpSpPr/>
          <p:nvPr/>
        </p:nvGrpSpPr>
        <p:grpSpPr>
          <a:xfrm>
            <a:off x="9524365" y="6685280"/>
            <a:ext cx="2856865" cy="5467985"/>
            <a:chOff x="14410" y="10233"/>
            <a:chExt cx="4499" cy="8611"/>
          </a:xfrm>
        </p:grpSpPr>
        <p:grpSp>
          <p:nvGrpSpPr>
            <p:cNvPr id="23" name="Group 22"/>
            <p:cNvGrpSpPr/>
            <p:nvPr/>
          </p:nvGrpSpPr>
          <p:grpSpPr>
            <a:xfrm>
              <a:off x="14891" y="10233"/>
              <a:ext cx="4018" cy="8044"/>
              <a:chOff x="14410" y="10800"/>
              <a:chExt cx="4018" cy="8044"/>
            </a:xfrm>
          </p:grpSpPr>
          <p:grpSp>
            <p:nvGrpSpPr>
              <p:cNvPr id="8" name="Group 7"/>
              <p:cNvGrpSpPr/>
              <p:nvPr/>
            </p:nvGrpSpPr>
            <p:grpSpPr>
              <a:xfrm>
                <a:off x="16243" y="11195"/>
                <a:ext cx="1762" cy="1472"/>
                <a:chOff x="16243" y="11187"/>
                <a:chExt cx="1762" cy="1472"/>
              </a:xfrm>
            </p:grpSpPr>
            <p:grpSp>
              <p:nvGrpSpPr>
                <p:cNvPr id="5" name="Group 4"/>
                <p:cNvGrpSpPr/>
                <p:nvPr/>
              </p:nvGrpSpPr>
              <p:grpSpPr>
                <a:xfrm>
                  <a:off x="16243" y="11187"/>
                  <a:ext cx="1762" cy="1472"/>
                  <a:chOff x="16243" y="11254"/>
                  <a:chExt cx="1762" cy="1472"/>
                </a:xfrm>
              </p:grpSpPr>
              <p:grpSp>
                <p:nvGrpSpPr>
                  <p:cNvPr id="4" name="Group 3"/>
                  <p:cNvGrpSpPr/>
                  <p:nvPr/>
                </p:nvGrpSpPr>
                <p:grpSpPr>
                  <a:xfrm>
                    <a:off x="16243" y="11254"/>
                    <a:ext cx="1762" cy="1472"/>
                    <a:chOff x="10282" y="3521"/>
                    <a:chExt cx="1762" cy="1472"/>
                  </a:xfrm>
                </p:grpSpPr>
                <p:sp>
                  <p:nvSpPr>
                    <p:cNvPr id="13" name="Rounded Rectangle 12"/>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9" name="Heart 8"/>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19" name="Smiley Face 18"/>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20" name="Plus 19"/>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pic>
        <p:nvPicPr>
          <p:cNvPr id="22" name="Picture 21"/>
          <p:cNvPicPr>
            <a:picLocks noChangeAspect="1"/>
          </p:cNvPicPr>
          <p:nvPr/>
        </p:nvPicPr>
        <p:blipFill>
          <a:blip r:embed="rId3"/>
          <a:stretch>
            <a:fillRect/>
          </a:stretch>
        </p:blipFill>
        <p:spPr>
          <a:xfrm>
            <a:off x="18816955" y="2285365"/>
            <a:ext cx="1533525" cy="1533525"/>
          </a:xfrm>
          <a:prstGeom prst="rect">
            <a:avLst/>
          </a:prstGeom>
        </p:spPr>
      </p:pic>
      <p:sp>
        <p:nvSpPr>
          <p:cNvPr id="25" name="Text Box 24"/>
          <p:cNvSpPr txBox="1"/>
          <p:nvPr/>
        </p:nvSpPr>
        <p:spPr>
          <a:xfrm>
            <a:off x="887095" y="12330113"/>
            <a:ext cx="466407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Tap ground to </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move</a:t>
            </a:r>
            <a:endParaRPr kumimoji="0" lang="en-US" sz="4000" b="0" i="0" u="none" strike="noStrike" cap="none" spc="0" normalizeH="0" baseline="0">
              <a:ln>
                <a:noFill/>
              </a:ln>
              <a:solidFill>
                <a:schemeClr val="bg1"/>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
        <p:nvSpPr>
          <p:cNvPr id="27" name="Text Box 26"/>
          <p:cNvSpPr txBox="1"/>
          <p:nvPr/>
        </p:nvSpPr>
        <p:spPr>
          <a:xfrm>
            <a:off x="11760200" y="11825923"/>
            <a:ext cx="392620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Tap crane to interact</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28" name="Straight Arrow Connector 27"/>
          <p:cNvCxnSpPr>
            <a:stCxn id="22" idx="3"/>
          </p:cNvCxnSpPr>
          <p:nvPr/>
        </p:nvCxnSpPr>
        <p:spPr>
          <a:xfrm flipV="1">
            <a:off x="20350480" y="1781175"/>
            <a:ext cx="1635125" cy="127127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p:nvPr/>
        </p:nvCxnSpPr>
        <p:spPr>
          <a:xfrm>
            <a:off x="12336145" y="7649845"/>
            <a:ext cx="9599930" cy="324739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30" name="Text Box 29"/>
          <p:cNvSpPr txBox="1"/>
          <p:nvPr/>
        </p:nvSpPr>
        <p:spPr>
          <a:xfrm>
            <a:off x="20328890" y="11219498"/>
            <a:ext cx="30568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Crane Status</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31" name="Straight Arrow Connector 30"/>
          <p:cNvCxnSpPr/>
          <p:nvPr/>
        </p:nvCxnSpPr>
        <p:spPr>
          <a:xfrm flipH="1">
            <a:off x="4271010" y="10314305"/>
            <a:ext cx="4392930" cy="18719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2" name="Straight Arrow Connector 31"/>
          <p:cNvCxnSpPr>
            <a:endCxn id="27" idx="0"/>
          </p:cNvCxnSpPr>
          <p:nvPr/>
        </p:nvCxnSpPr>
        <p:spPr>
          <a:xfrm>
            <a:off x="11831955" y="9522460"/>
            <a:ext cx="1891665" cy="23037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18" name="Title 17"/>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Fake Screen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112" name="Picture 111"/>
          <p:cNvPicPr/>
          <p:nvPr/>
        </p:nvPicPr>
        <p:blipFill>
          <a:blip r:embed="rId1"/>
          <a:stretch>
            <a:fillRect/>
          </a:stretch>
        </p:blipFill>
        <p:spPr>
          <a:xfrm>
            <a:off x="13993495" y="10269220"/>
            <a:ext cx="5662930" cy="3282950"/>
          </a:xfrm>
          <a:prstGeom prst="rect">
            <a:avLst/>
          </a:prstGeom>
          <a:noFill/>
          <a:ln w="9525">
            <a:noFill/>
          </a:ln>
        </p:spPr>
      </p:pic>
      <p:pic>
        <p:nvPicPr>
          <p:cNvPr id="36" name="Picture Placeholder 2"/>
          <p:cNvPicPr>
            <a:picLocks noChangeAspect="1"/>
          </p:cNvPicPr>
          <p:nvPr>
            <p:ph type="pic" idx="21"/>
          </p:nvPr>
        </p:nvPicPr>
        <p:blipFill>
          <a:blip r:embed="rId2"/>
          <a:stretch>
            <a:fillRect/>
          </a:stretch>
        </p:blipFill>
        <p:spPr>
          <a:xfrm>
            <a:off x="7813675" y="1385570"/>
            <a:ext cx="5528945" cy="11069955"/>
          </a:xfrm>
          <a:prstGeom prst="rect">
            <a:avLst/>
          </a:prstGeom>
          <a:ln w="12700">
            <a:miter lim="400000"/>
            <a:headEnd/>
            <a:tailEnd/>
          </a:ln>
        </p:spPr>
      </p:pic>
      <p:grpSp>
        <p:nvGrpSpPr>
          <p:cNvPr id="8" name="Group 7"/>
          <p:cNvGrpSpPr/>
          <p:nvPr/>
        </p:nvGrpSpPr>
        <p:grpSpPr>
          <a:xfrm>
            <a:off x="7878445" y="1572895"/>
            <a:ext cx="5299710" cy="10083165"/>
            <a:chOff x="15674" y="3656"/>
            <a:chExt cx="7154" cy="14200"/>
          </a:xfrm>
        </p:grpSpPr>
        <p:grpSp>
          <p:nvGrpSpPr>
            <p:cNvPr id="7" name="Group 6"/>
            <p:cNvGrpSpPr/>
            <p:nvPr/>
          </p:nvGrpSpPr>
          <p:grpSpPr>
            <a:xfrm>
              <a:off x="15674" y="3656"/>
              <a:ext cx="7154" cy="14114"/>
              <a:chOff x="15570" y="3742"/>
              <a:chExt cx="7154" cy="14114"/>
            </a:xfrm>
          </p:grpSpPr>
          <p:grpSp>
            <p:nvGrpSpPr>
              <p:cNvPr id="39" name="Group 38"/>
              <p:cNvGrpSpPr/>
              <p:nvPr/>
            </p:nvGrpSpPr>
            <p:grpSpPr>
              <a:xfrm>
                <a:off x="15570" y="3770"/>
                <a:ext cx="7154" cy="13022"/>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grpSp>
      </p:grpSp>
      <p:sp>
        <p:nvSpPr>
          <p:cNvPr id="12" name="Text Box 11"/>
          <p:cNvSpPr txBox="1"/>
          <p:nvPr/>
        </p:nvSpPr>
        <p:spPr>
          <a:xfrm>
            <a:off x="520065" y="8181658"/>
            <a:ext cx="7293610" cy="4533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white-naped crane, of which only 4,900 to 5,400 remain in the wild. The white-naped crane has a special behavior called "imprint". When they are raised by human and have never lived with a real white-naped crane, they may “imprint” on humans. When it’s time to looking for a suitable mate, these human-imprinted cranes will seek out a partner that looks like their presumed parent - a human. In this situation, the white crane will also show a repellent attitude toward other male cranes. So, it’s nearly impossible for the white-naped crane which imprinted humans to reproduce.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507365" y="5633403"/>
            <a:ext cx="7319010"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has three band. They are the level of </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happiness; health and intimacy. The crane will sick and die when the health level droping. When the level of happiness drops, the crane will refuse to interact with the player.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1" name="Picture 100"/>
          <p:cNvPicPr/>
          <p:nvPr/>
        </p:nvPicPr>
        <p:blipFill>
          <a:blip r:embed="rId3"/>
          <a:stretch>
            <a:fillRect/>
          </a:stretch>
        </p:blipFill>
        <p:spPr>
          <a:xfrm>
            <a:off x="12192000" y="6858000"/>
            <a:ext cx="0" cy="0"/>
          </a:xfrm>
          <a:prstGeom prst="rect">
            <a:avLst/>
          </a:prstGeom>
          <a:noFill/>
          <a:ln w="9525">
            <a:noFill/>
          </a:ln>
        </p:spPr>
      </p:pic>
      <p:pic>
        <p:nvPicPr>
          <p:cNvPr id="102" name="Picture 101"/>
          <p:cNvPicPr/>
          <p:nvPr/>
        </p:nvPicPr>
        <p:blipFill>
          <a:blip r:embed="rId3"/>
          <a:stretch>
            <a:fillRect/>
          </a:stretch>
        </p:blipFill>
        <p:spPr>
          <a:xfrm>
            <a:off x="17847310" y="709930"/>
            <a:ext cx="6175375" cy="4147820"/>
          </a:xfrm>
          <a:prstGeom prst="rect">
            <a:avLst/>
          </a:prstGeom>
          <a:noFill/>
          <a:ln w="9525">
            <a:noFill/>
          </a:ln>
        </p:spPr>
      </p:pic>
      <p:pic>
        <p:nvPicPr>
          <p:cNvPr id="104" name="Picture 103"/>
          <p:cNvPicPr/>
          <p:nvPr/>
        </p:nvPicPr>
        <p:blipFill>
          <a:blip r:embed="rId4"/>
          <a:srcRect r="31632"/>
          <a:stretch>
            <a:fillRect/>
          </a:stretch>
        </p:blipFill>
        <p:spPr>
          <a:xfrm>
            <a:off x="20012660" y="4847590"/>
            <a:ext cx="4047490" cy="3957955"/>
          </a:xfrm>
          <a:prstGeom prst="rect">
            <a:avLst/>
          </a:prstGeom>
          <a:noFill/>
          <a:ln w="9525">
            <a:noFill/>
          </a:ln>
        </p:spPr>
      </p:pic>
      <p:pic>
        <p:nvPicPr>
          <p:cNvPr id="105" name="Picture 104"/>
          <p:cNvPicPr/>
          <p:nvPr/>
        </p:nvPicPr>
        <p:blipFill>
          <a:blip r:embed="rId5"/>
          <a:stretch>
            <a:fillRect/>
          </a:stretch>
        </p:blipFill>
        <p:spPr>
          <a:xfrm>
            <a:off x="12192000" y="6858000"/>
            <a:ext cx="0" cy="0"/>
          </a:xfrm>
          <a:prstGeom prst="rect">
            <a:avLst/>
          </a:prstGeom>
          <a:noFill/>
          <a:ln w="9525">
            <a:noFill/>
          </a:ln>
        </p:spPr>
      </p:pic>
      <p:pic>
        <p:nvPicPr>
          <p:cNvPr id="106" name="Picture 105"/>
          <p:cNvPicPr/>
          <p:nvPr/>
        </p:nvPicPr>
        <p:blipFill>
          <a:blip r:embed="rId5"/>
          <a:stretch>
            <a:fillRect/>
          </a:stretch>
        </p:blipFill>
        <p:spPr>
          <a:xfrm>
            <a:off x="13993495" y="4841875"/>
            <a:ext cx="6042660" cy="5427345"/>
          </a:xfrm>
          <a:prstGeom prst="rect">
            <a:avLst/>
          </a:prstGeom>
          <a:noFill/>
          <a:ln w="9525">
            <a:noFill/>
          </a:ln>
        </p:spPr>
      </p:pic>
      <p:pic>
        <p:nvPicPr>
          <p:cNvPr id="107" name="Picture 106"/>
          <p:cNvPicPr/>
          <p:nvPr/>
        </p:nvPicPr>
        <p:blipFill>
          <a:blip r:embed="rId6"/>
          <a:stretch>
            <a:fillRect/>
          </a:stretch>
        </p:blipFill>
        <p:spPr>
          <a:xfrm>
            <a:off x="12192000" y="6858000"/>
            <a:ext cx="0" cy="0"/>
          </a:xfrm>
          <a:prstGeom prst="rect">
            <a:avLst/>
          </a:prstGeom>
          <a:noFill/>
          <a:ln w="9525">
            <a:noFill/>
          </a:ln>
        </p:spPr>
      </p:pic>
      <p:pic>
        <p:nvPicPr>
          <p:cNvPr id="108" name="Picture 107"/>
          <p:cNvPicPr/>
          <p:nvPr/>
        </p:nvPicPr>
        <p:blipFill>
          <a:blip r:embed="rId6"/>
          <a:stretch>
            <a:fillRect/>
          </a:stretch>
        </p:blipFill>
        <p:spPr>
          <a:xfrm>
            <a:off x="13343890" y="1857058"/>
            <a:ext cx="4514850" cy="3000375"/>
          </a:xfrm>
          <a:prstGeom prst="rect">
            <a:avLst/>
          </a:prstGeom>
          <a:noFill/>
          <a:ln w="9525">
            <a:noFill/>
          </a:ln>
        </p:spPr>
      </p:pic>
      <p:pic>
        <p:nvPicPr>
          <p:cNvPr id="109" name="Picture 108"/>
          <p:cNvPicPr/>
          <p:nvPr/>
        </p:nvPicPr>
        <p:blipFill>
          <a:blip r:embed="rId7"/>
          <a:stretch>
            <a:fillRect/>
          </a:stretch>
        </p:blipFill>
        <p:spPr>
          <a:xfrm>
            <a:off x="12192000" y="6858000"/>
            <a:ext cx="0" cy="0"/>
          </a:xfrm>
          <a:prstGeom prst="rect">
            <a:avLst/>
          </a:prstGeom>
          <a:noFill/>
          <a:ln w="9525">
            <a:noFill/>
          </a:ln>
        </p:spPr>
      </p:pic>
      <p:pic>
        <p:nvPicPr>
          <p:cNvPr id="110" name="Picture 109"/>
          <p:cNvPicPr/>
          <p:nvPr/>
        </p:nvPicPr>
        <p:blipFill>
          <a:blip r:embed="rId7"/>
          <a:stretch>
            <a:fillRect/>
          </a:stretch>
        </p:blipFill>
        <p:spPr>
          <a:xfrm>
            <a:off x="19545300" y="8729980"/>
            <a:ext cx="4514850" cy="4838700"/>
          </a:xfrm>
          <a:prstGeom prst="rect">
            <a:avLst/>
          </a:prstGeom>
          <a:noFill/>
          <a:ln w="9525">
            <a:noFill/>
          </a:ln>
        </p:spPr>
      </p:pic>
      <p:pic>
        <p:nvPicPr>
          <p:cNvPr id="111" name="Picture 110"/>
          <p:cNvPicPr/>
          <p:nvPr/>
        </p:nvPicPr>
        <p:blipFill>
          <a:blip r:embed="rId1"/>
          <a:stretch>
            <a:fillRect/>
          </a:stretch>
        </p:blipFill>
        <p:spPr>
          <a:xfrm>
            <a:off x="12192000" y="6858000"/>
            <a:ext cx="0" cy="0"/>
          </a:xfrm>
          <a:prstGeom prst="rect">
            <a:avLst/>
          </a:prstGeom>
          <a:noFill/>
          <a:ln w="9525">
            <a:noFill/>
          </a:ln>
        </p:spPr>
      </p:pic>
      <p:sp>
        <p:nvSpPr>
          <p:cNvPr id="27" name="Text Box 26"/>
          <p:cNvSpPr txBox="1"/>
          <p:nvPr/>
        </p:nvSpPr>
        <p:spPr>
          <a:xfrm>
            <a:off x="527050" y="2825750"/>
            <a:ext cx="72993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A white-naped crane that acts as though Crowe is her mate.</a:t>
            </a:r>
            <a:endPar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9" name="Text Box 28"/>
          <p:cNvSpPr txBox="1"/>
          <p:nvPr/>
        </p:nvSpPr>
        <p:spPr>
          <a:xfrm>
            <a:off x="508000" y="4193223"/>
            <a:ext cx="73183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act automatically, it is the main target which the player need to interact with.</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Crane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7871460" y="12618720"/>
            <a:ext cx="6064250"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Reference:</a:t>
            </a:r>
            <a:endParaRPr kumimoji="0" lang="en-US" sz="24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White-naped crane From Wikipedia, the free encyclopedia </a:t>
            </a:r>
            <a:endParaRPr lang="en-US" sz="1800">
              <a:solidFill>
                <a:schemeClr val="bg2">
                  <a:lumMod val="10000"/>
                </a:schemeClr>
              </a:solidFill>
              <a:latin typeface="Bahnschrift Light" panose="020B0502040204020203" charset="0"/>
              <a:cs typeface="Bahnschrift Light" panose="020B0502040204020203" charset="0"/>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https://en.wikipedia.org/wiki/White-naped_crane</a:t>
            </a:r>
            <a:endParaRPr kumimoji="0" lang="en-US" sz="1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57" name="Picture Placeholder 56"/>
          <p:cNvPicPr>
            <a:picLocks noChangeAspect="1"/>
          </p:cNvPicPr>
          <p:nvPr>
            <p:ph type="pic" idx="21"/>
          </p:nvPr>
        </p:nvPicPr>
        <p:blipFill>
          <a:blip r:embed="rId1"/>
          <a:stretch>
            <a:fillRect/>
          </a:stretch>
        </p:blipFill>
        <p:spPr>
          <a:xfrm>
            <a:off x="7932420" y="3329305"/>
            <a:ext cx="6478905" cy="8509000"/>
          </a:xfrm>
          <a:prstGeom prst="rect">
            <a:avLst/>
          </a:prstGeom>
        </p:spPr>
      </p:pic>
      <p:sp>
        <p:nvSpPr>
          <p:cNvPr id="10" name="Text Box 9"/>
          <p:cNvSpPr txBox="1"/>
          <p:nvPr/>
        </p:nvSpPr>
        <p:spPr>
          <a:xfrm>
            <a:off x="598805" y="3379788"/>
            <a:ext cx="7256780" cy="67494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Chris Crowe, a bird keeper. This keeper loves the birds class when he was a child. He came from another state’s zoo. When he arrived the zoo, he is in charge of the management of the crane park. one day a special female crane has given the birth, which has the “imprint” with the keeper. For the continues of this rare species, he took on the responsibility of caring for and accompanying this special white-naped crane. For this crane’s health, he need to feed, pet and clean her everyday. For other cranes’ sefety, because this female will attack other cranes when they get close, he need to seperate the female one away from others. His relationship with this crane becomes very close. His friends even his family don’t understand him and even got a lot of cyber-violence from Internet. He never stop take care of this crane and the work of saving this species.</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3" name="Picture 112"/>
          <p:cNvPicPr/>
          <p:nvPr/>
        </p:nvPicPr>
        <p:blipFill>
          <a:blip r:embed="rId2"/>
          <a:stretch>
            <a:fillRect/>
          </a:stretch>
        </p:blipFill>
        <p:spPr>
          <a:xfrm>
            <a:off x="12192000" y="6858000"/>
            <a:ext cx="0" cy="0"/>
          </a:xfrm>
          <a:prstGeom prst="rect">
            <a:avLst/>
          </a:prstGeom>
          <a:noFill/>
          <a:ln w="9525">
            <a:noFill/>
          </a:ln>
        </p:spPr>
      </p:pic>
      <p:pic>
        <p:nvPicPr>
          <p:cNvPr id="114" name="Picture 113"/>
          <p:cNvPicPr/>
          <p:nvPr/>
        </p:nvPicPr>
        <p:blipFill>
          <a:blip r:embed="rId2"/>
          <a:stretch>
            <a:fillRect/>
          </a:stretch>
        </p:blipFill>
        <p:spPr>
          <a:xfrm>
            <a:off x="18837275" y="305435"/>
            <a:ext cx="5262880" cy="8000365"/>
          </a:xfrm>
          <a:prstGeom prst="rect">
            <a:avLst/>
          </a:prstGeom>
          <a:noFill/>
          <a:ln w="9525">
            <a:noFill/>
          </a:ln>
        </p:spPr>
      </p:pic>
      <p:pic>
        <p:nvPicPr>
          <p:cNvPr id="115" name="Picture 114"/>
          <p:cNvPicPr/>
          <p:nvPr/>
        </p:nvPicPr>
        <p:blipFill>
          <a:blip r:embed="rId3"/>
          <a:stretch>
            <a:fillRect/>
          </a:stretch>
        </p:blipFill>
        <p:spPr>
          <a:xfrm>
            <a:off x="12192000" y="6858000"/>
            <a:ext cx="0" cy="0"/>
          </a:xfrm>
          <a:prstGeom prst="rect">
            <a:avLst/>
          </a:prstGeom>
          <a:noFill/>
          <a:ln w="9525">
            <a:noFill/>
          </a:ln>
        </p:spPr>
      </p:pic>
      <p:pic>
        <p:nvPicPr>
          <p:cNvPr id="116" name="Picture 115"/>
          <p:cNvPicPr/>
          <p:nvPr/>
        </p:nvPicPr>
        <p:blipFill>
          <a:blip r:embed="rId3"/>
          <a:stretch>
            <a:fillRect/>
          </a:stretch>
        </p:blipFill>
        <p:spPr>
          <a:xfrm>
            <a:off x="16224885" y="8370570"/>
            <a:ext cx="7875270" cy="5119370"/>
          </a:xfrm>
          <a:prstGeom prst="rect">
            <a:avLst/>
          </a:prstGeom>
          <a:noFill/>
          <a:ln w="9525">
            <a:noFill/>
          </a:ln>
        </p:spPr>
      </p:pic>
      <p:pic>
        <p:nvPicPr>
          <p:cNvPr id="117" name="Picture 116"/>
          <p:cNvPicPr/>
          <p:nvPr/>
        </p:nvPicPr>
        <p:blipFill>
          <a:blip r:embed="rId4"/>
          <a:stretch>
            <a:fillRect/>
          </a:stretch>
        </p:blipFill>
        <p:spPr>
          <a:xfrm>
            <a:off x="12192000" y="6858000"/>
            <a:ext cx="0" cy="0"/>
          </a:xfrm>
          <a:prstGeom prst="rect">
            <a:avLst/>
          </a:prstGeom>
          <a:noFill/>
          <a:ln w="9525">
            <a:noFill/>
          </a:ln>
        </p:spPr>
      </p:pic>
      <p:pic>
        <p:nvPicPr>
          <p:cNvPr id="118" name="Picture 117"/>
          <p:cNvPicPr/>
          <p:nvPr/>
        </p:nvPicPr>
        <p:blipFill>
          <a:blip r:embed="rId4"/>
          <a:stretch>
            <a:fillRect/>
          </a:stretch>
        </p:blipFill>
        <p:spPr>
          <a:xfrm>
            <a:off x="14488160" y="1241425"/>
            <a:ext cx="4262755" cy="7064375"/>
          </a:xfrm>
          <a:prstGeom prst="rect">
            <a:avLst/>
          </a:prstGeom>
          <a:noFill/>
          <a:ln w="9525">
            <a:noFill/>
          </a:ln>
        </p:spPr>
      </p:pic>
      <p:sp>
        <p:nvSpPr>
          <p:cNvPr id="18" name="Text Box 17"/>
          <p:cNvSpPr txBox="1"/>
          <p:nvPr/>
        </p:nvSpPr>
        <p:spPr>
          <a:xfrm>
            <a:off x="598805" y="10294938"/>
            <a:ext cx="7172325" cy="12706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Basic action:</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Walking; Petting; Feeding; Lifting; Brushig; Throw fresibee; Driving other cranes away.</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Keeper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9023350" y="11891011"/>
            <a:ext cx="6908800" cy="18554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400" b="1">
                <a:solidFill>
                  <a:schemeClr val="bg2">
                    <a:lumMod val="10000"/>
                  </a:schemeClr>
                </a:solidFill>
                <a:latin typeface="Bahnschrift Light" panose="020B0502040204020203" charset="0"/>
                <a:cs typeface="Bahnschrift Light" panose="020B0502040204020203" charset="0"/>
                <a:sym typeface="+mn-ea"/>
              </a:rPr>
              <a:t>Reference:</a:t>
            </a:r>
            <a:endParaRPr lang="en-US" sz="2400" b="1">
              <a:solidFill>
                <a:schemeClr val="bg2">
                  <a:lumMod val="10000"/>
                </a:schemeClr>
              </a:solidFill>
              <a:latin typeface="Bahnschrift Light" panose="020B0502040204020203" charset="0"/>
              <a:cs typeface="Bahnschrift Light" panose="020B0502040204020203" charset="0"/>
              <a:sym typeface="+mn-ea"/>
            </a:endParaRPr>
          </a:p>
          <a:p>
            <a:pPr marL="0" marR="0" indent="0" algn="l" defTabSz="825500" rtl="0" fontAlgn="auto" latinLnBrk="0" hangingPunct="0">
              <a:lnSpc>
                <a:spcPct val="100000"/>
              </a:lnSpc>
              <a:spcBef>
                <a:spcPts val="0"/>
              </a:spcBef>
              <a:spcAft>
                <a:spcPts val="0"/>
              </a:spcAft>
              <a:buClrTx/>
              <a:buSzTx/>
              <a:buFontTx/>
              <a:buNone/>
            </a:pPr>
            <a:r>
              <a:rPr lang="en-US" sz="1800">
                <a:solidFill>
                  <a:schemeClr val="bg2">
                    <a:lumMod val="10000"/>
                  </a:schemeClr>
                </a:solidFill>
                <a:latin typeface="Bahnschrift Light" panose="020B0502040204020203" charset="0"/>
                <a:cs typeface="Bahnschrift Light" panose="020B0502040204020203" charset="0"/>
                <a:sym typeface="+mn-ea"/>
              </a:rPr>
              <a:t>The Washington Post, Story by Sadie Dingfelder Photos by Lexey Swall Illustrated by Laurène Boglio (JULY 23, 2018) https://www.washingtonpost.com/news/style/wp/2018/07/23/feature/the-crane-who-fell-in-love-with-a-human/</a:t>
            </a:r>
            <a:endParaRPr lang="en-US" sz="1800">
              <a:solidFill>
                <a:schemeClr val="bg2">
                  <a:lumMod val="10000"/>
                </a:schemeClr>
              </a:solidFill>
              <a:latin typeface="Bahnschrift Light" panose="020B0502040204020203" charset="0"/>
              <a:cs typeface="Bahnschrift Light" panose="020B0502040204020203" charset="0"/>
            </a:endParaRPr>
          </a:p>
          <a:p>
            <a:pPr marL="0" marR="0" indent="0" algn="l" defTabSz="8255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5E5E5E"/>
              </a:solidFill>
              <a:effectLst/>
              <a:uFillTx/>
              <a:latin typeface="+mn-lt"/>
              <a:ea typeface="+mn-ea"/>
              <a:cs typeface="+mn-cs"/>
              <a:sym typeface="Baghdad Regula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6" name="Text Box 5"/>
          <p:cNvSpPr txBox="1"/>
          <p:nvPr/>
        </p:nvSpPr>
        <p:spPr>
          <a:xfrm>
            <a:off x="742315" y="1809115"/>
            <a:ext cx="22449790"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Feed</a:t>
            </a:r>
            <a:r>
              <a:rPr kumimoji="0" lang="en-US" sz="6600" b="1"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K</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eep food handy and feed it to the crane whenever its health drops. This action can be done while the rest of the process is going on. Player can also put food inside of the barn for crane to eat it by herself.</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9" name="Text Box 8"/>
          <p:cNvSpPr txBox="1"/>
          <p:nvPr/>
        </p:nvSpPr>
        <p:spPr>
          <a:xfrm>
            <a:off x="742315" y="5726113"/>
            <a:ext cx="9504680" cy="2963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hrow a frisbee to a white-naped crane to catch in the air and bring it back. The way that player throw the frisbee is like the way hitting the golf ball in the golf game. there is a bar with different zones, player need to keep the pointer stay in the middle to throw a good one. In this part, if the crane doesn’t have enough level of intimacy with the player, it will fail a lot.</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0" name="Picture 119"/>
          <p:cNvPicPr/>
          <p:nvPr/>
        </p:nvPicPr>
        <p:blipFill>
          <a:blip r:embed="rId1"/>
          <a:stretch>
            <a:fillRect/>
          </a:stretch>
        </p:blipFill>
        <p:spPr>
          <a:xfrm>
            <a:off x="12192000" y="6858000"/>
            <a:ext cx="0" cy="0"/>
          </a:xfrm>
          <a:prstGeom prst="rect">
            <a:avLst/>
          </a:prstGeom>
          <a:noFill/>
          <a:ln w="9525">
            <a:noFill/>
          </a:ln>
        </p:spPr>
      </p:pic>
      <p:pic>
        <p:nvPicPr>
          <p:cNvPr id="121" name="Picture Placeholder 120"/>
          <p:cNvPicPr>
            <a:picLocks noChangeAspect="1"/>
          </p:cNvPicPr>
          <p:nvPr>
            <p:ph type="pic" idx="21"/>
          </p:nvPr>
        </p:nvPicPr>
        <p:blipFill>
          <a:blip r:embed="rId1"/>
          <a:srcRect r="7405"/>
          <a:stretch>
            <a:fillRect/>
          </a:stretch>
        </p:blipFill>
        <p:spPr>
          <a:xfrm>
            <a:off x="10607675" y="5089525"/>
            <a:ext cx="6391910" cy="3873500"/>
          </a:xfrm>
          <a:prstGeom prst="rect">
            <a:avLst/>
          </a:prstGeom>
          <a:noFill/>
          <a:ln w="9525">
            <a:noFill/>
          </a:ln>
        </p:spPr>
      </p:pic>
      <p:sp>
        <p:nvSpPr>
          <p:cNvPr id="11" name="Text Box 10"/>
          <p:cNvSpPr txBox="1"/>
          <p:nvPr/>
        </p:nvSpPr>
        <p:spPr>
          <a:xfrm>
            <a:off x="670560" y="3617595"/>
            <a:ext cx="22449155"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Clean</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Brush to clean the body of the crane and need to use the broom to clean the barn which the crane lives in. These tools are all located in storage.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742315" y="9455785"/>
            <a:ext cx="957707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Protect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Protect other cranes avoid the attack from the human-imprinted crane. Because the human-imprinted crane treat the player as the other half, so in her opinion, if other cranes are trying to get close to the player, the human-imprinted crane will attack these crane even kill them to secure her rights as a partner. If the human-imprinted crane kills another crane, the game will be over.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2" name="Picture 121"/>
          <p:cNvPicPr/>
          <p:nvPr/>
        </p:nvPicPr>
        <p:blipFill>
          <a:blip r:embed="rId2"/>
          <a:stretch>
            <a:fillRect/>
          </a:stretch>
        </p:blipFill>
        <p:spPr>
          <a:xfrm>
            <a:off x="12192000" y="6858000"/>
            <a:ext cx="0" cy="0"/>
          </a:xfrm>
          <a:prstGeom prst="rect">
            <a:avLst/>
          </a:prstGeom>
          <a:noFill/>
          <a:ln w="9525">
            <a:noFill/>
          </a:ln>
        </p:spPr>
      </p:pic>
      <p:pic>
        <p:nvPicPr>
          <p:cNvPr id="123" name="Picture 122"/>
          <p:cNvPicPr/>
          <p:nvPr/>
        </p:nvPicPr>
        <p:blipFill>
          <a:blip r:embed="rId2"/>
          <a:stretch>
            <a:fillRect/>
          </a:stretch>
        </p:blipFill>
        <p:spPr>
          <a:xfrm>
            <a:off x="10607675" y="9018270"/>
            <a:ext cx="6372860" cy="4062730"/>
          </a:xfrm>
          <a:prstGeom prst="rect">
            <a:avLst/>
          </a:prstGeom>
          <a:noFill/>
          <a:ln w="9525">
            <a:noFill/>
          </a:ln>
        </p:spPr>
      </p:pic>
      <p:sp>
        <p:nvSpPr>
          <p:cNvPr id="17" name="Text Box 16"/>
          <p:cNvSpPr txBox="1"/>
          <p:nvPr/>
        </p:nvSpPr>
        <p:spPr>
          <a:xfrm>
            <a:off x="17376775" y="9522460"/>
            <a:ext cx="5076825" cy="34251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When this event happens, the camera will move to the righ edge of the map and show the player there is a male crane getting close to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Player need to hurry up, walking to the male crane and drive him leave the map to avoid him get hurt by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itle 2"/>
          <p:cNvSpPr/>
          <p:nvPr>
            <p:ph type="title"/>
          </p:nvPr>
        </p:nvSpPr>
        <p:spPr>
          <a:xfrm>
            <a:off x="673100" y="593725"/>
            <a:ext cx="585533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Interaction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17304385" y="5346065"/>
            <a:ext cx="571563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Reference</a:t>
            </a:r>
            <a:r>
              <a:rPr kumimoji="0" lang="zh-CN" altLang="en-US" sz="24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rPr>
              <a:t>：</a:t>
            </a:r>
            <a:endParaRPr kumimoji="0" lang="zh-CN" altLang="en-US" sz="24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Golf Championship, CanadaDroid, 01 Jan 2014</a:t>
            </a:r>
            <a:endParaRPr lang="en-US" sz="1800">
              <a:solidFill>
                <a:schemeClr val="bg2">
                  <a:lumMod val="10000"/>
                </a:schemeClr>
              </a:solidFill>
              <a:latin typeface="Bahnschrift Light" panose="020B0502040204020203" charset="0"/>
              <a:cs typeface="Bahnschrift Light" panose="020B0502040204020203" charset="0"/>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http://app4smart.com/en/6919-golf-championship.html</a:t>
            </a:r>
            <a:endParaRPr kumimoji="0" lang="zh-CN" altLang="en-US" sz="18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21600.00157480315,&quot;width&quot;:21600.00157480315}"/>
</p:tagLst>
</file>

<file path=ppt/tags/tag2.xml><?xml version="1.0" encoding="utf-8"?>
<p:tagLst xmlns:p="http://schemas.openxmlformats.org/presentationml/2006/main">
  <p:tag name="KSO_WM_UNIT_PLACING_PICTURE_USER_VIEWPORT" val="{&quot;height&quot;:10291,&quot;width&quot;:15436}"/>
</p:tagLst>
</file>

<file path=ppt/tags/tag3.xml><?xml version="1.0" encoding="utf-8"?>
<p:tagLst xmlns:p="http://schemas.openxmlformats.org/presentationml/2006/main">
  <p:tag name="KSO_WM_UNIT_PLACING_PICTURE_USER_VIEWPORT" val="{&quot;height&quot;:10292,&quot;width&quot;:15311}"/>
</p:tagLst>
</file>

<file path=ppt/tags/tag4.xml><?xml version="1.0" encoding="utf-8"?>
<p:tagLst xmlns:p="http://schemas.openxmlformats.org/presentationml/2006/main">
  <p:tag name="COMMONDATA" val="eyJoZGlkIjoiMGEyN2FkODZkYzJjZjhlNmIxMTg3NGUxMTkwYmYzY2IifQ=="/>
</p:tagLst>
</file>

<file path=ppt/theme/theme1.xml><?xml version="1.0" encoding="utf-8"?>
<a:theme xmlns:a="http://schemas.openxmlformats.org/drawingml/2006/main" name="31_ColorGradientLight">
  <a:themeElements>
    <a:clrScheme name="31_ColorGradientLight">
      <a:dk1>
        <a:srgbClr val="5E5E5E"/>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5746</Words>
  <Application>WPS 演示</Application>
  <PresentationFormat/>
  <Paragraphs>156</Paragraphs>
  <Slides>10</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vt:i4>
      </vt:variant>
    </vt:vector>
  </HeadingPairs>
  <TitlesOfParts>
    <vt:vector size="29" baseType="lpstr">
      <vt:lpstr>Arial</vt:lpstr>
      <vt:lpstr>宋体</vt:lpstr>
      <vt:lpstr>Wingdings</vt:lpstr>
      <vt:lpstr>Baghdad Regular</vt:lpstr>
      <vt:lpstr>Segoe Print</vt:lpstr>
      <vt:lpstr>Avenir Next Medium</vt:lpstr>
      <vt:lpstr>Avenir Next Regular</vt:lpstr>
      <vt:lpstr>Avenir Next Demi Bold</vt:lpstr>
      <vt:lpstr>Helvetica Neue</vt:lpstr>
      <vt:lpstr>Arial Hebrew</vt:lpstr>
      <vt:lpstr>Franklin Gothic Medium</vt:lpstr>
      <vt:lpstr>Bahnschrift SemiLight SemiCondensed</vt:lpstr>
      <vt:lpstr>Bahnschrift</vt:lpstr>
      <vt:lpstr>Bahnschrift Light</vt:lpstr>
      <vt:lpstr>微软雅黑</vt:lpstr>
      <vt:lpstr>Arial Unicode MS</vt:lpstr>
      <vt:lpstr>Calibri</vt:lpstr>
      <vt:lpstr>Baghdad Regular</vt:lpstr>
      <vt:lpstr>31_ColorGradientLight</vt:lpstr>
      <vt:lpstr>THE LOVE OF THE CRANE</vt:lpstr>
      <vt:lpstr>PowerPoint 演示文稿</vt:lpstr>
      <vt:lpstr>PowerPoint 演示文稿</vt:lpstr>
      <vt:lpstr>Game overview</vt:lpstr>
      <vt:lpstr>Scene Design</vt:lpstr>
      <vt:lpstr>Fake Screen</vt:lpstr>
      <vt:lpstr>Crane Design</vt:lpstr>
      <vt:lpstr>Keeper Design</vt:lpstr>
      <vt:lpstr>Interaction Design</vt:lpstr>
      <vt:lpstr>Timeline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LOVE OF THE CRANE</dc:title>
  <dc:creator/>
  <cp:lastModifiedBy>AieyLisyh</cp:lastModifiedBy>
  <cp:revision>13</cp:revision>
  <dcterms:created xsi:type="dcterms:W3CDTF">2022-08-22T01:22:00Z</dcterms:created>
  <dcterms:modified xsi:type="dcterms:W3CDTF">2022-09-09T07:14:56Z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14B70C70D4D44654AF6CCC1F832E8A83</vt:lpwstr>
  </property>
  <property fmtid="{D5CDD505-2E9C-101B-9397-08002B2CF9AE}" pid="3" name="KSOProductBuildVer">
    <vt:lpwstr>2052-11.1.0.12358</vt:lpwstr>
  </property>
</Properties>
</file>